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1" r:id="rId2"/>
    <p:sldMasterId id="2147483674" r:id="rId3"/>
    <p:sldMasterId id="2147483687" r:id="rId4"/>
  </p:sldMasterIdLst>
  <p:notesMasterIdLst>
    <p:notesMasterId r:id="rId50"/>
  </p:notesMasterIdLst>
  <p:sldIdLst>
    <p:sldId id="256" r:id="rId5"/>
    <p:sldId id="257" r:id="rId6"/>
    <p:sldId id="259" r:id="rId7"/>
    <p:sldId id="258" r:id="rId8"/>
    <p:sldId id="260" r:id="rId9"/>
    <p:sldId id="268" r:id="rId10"/>
    <p:sldId id="307" r:id="rId11"/>
    <p:sldId id="266" r:id="rId12"/>
    <p:sldId id="262" r:id="rId13"/>
    <p:sldId id="263" r:id="rId14"/>
    <p:sldId id="261" r:id="rId15"/>
    <p:sldId id="265" r:id="rId16"/>
    <p:sldId id="271" r:id="rId17"/>
    <p:sldId id="272" r:id="rId18"/>
    <p:sldId id="273" r:id="rId19"/>
    <p:sldId id="276" r:id="rId20"/>
    <p:sldId id="280" r:id="rId21"/>
    <p:sldId id="281" r:id="rId22"/>
    <p:sldId id="274" r:id="rId23"/>
    <p:sldId id="279" r:id="rId24"/>
    <p:sldId id="277" r:id="rId25"/>
    <p:sldId id="278" r:id="rId26"/>
    <p:sldId id="283" r:id="rId27"/>
    <p:sldId id="282" r:id="rId28"/>
    <p:sldId id="275" r:id="rId29"/>
    <p:sldId id="284" r:id="rId30"/>
    <p:sldId id="285" r:id="rId31"/>
    <p:sldId id="286" r:id="rId32"/>
    <p:sldId id="287" r:id="rId33"/>
    <p:sldId id="288" r:id="rId34"/>
    <p:sldId id="289" r:id="rId35"/>
    <p:sldId id="294" r:id="rId36"/>
    <p:sldId id="296" r:id="rId37"/>
    <p:sldId id="297" r:id="rId38"/>
    <p:sldId id="301" r:id="rId39"/>
    <p:sldId id="308" r:id="rId40"/>
    <p:sldId id="290" r:id="rId41"/>
    <p:sldId id="291" r:id="rId42"/>
    <p:sldId id="293" r:id="rId43"/>
    <p:sldId id="292" r:id="rId44"/>
    <p:sldId id="304" r:id="rId45"/>
    <p:sldId id="302" r:id="rId46"/>
    <p:sldId id="305" r:id="rId47"/>
    <p:sldId id="306" r:id="rId48"/>
    <p:sldId id="303" r:id="rId49"/>
  </p:sldIdLst>
  <p:sldSz cx="9144000" cy="5143500" type="screen16x9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E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9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fr-FR" sz="1350" b="0" strike="noStrike" spc="-1">
                <a:solidFill>
                  <a:srgbClr val="000000"/>
                </a:solidFill>
                <a:latin typeface="Calibri"/>
              </a:rPr>
              <a:t>Cliquez pour déplacer la diapo</a:t>
            </a: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fr-FR" sz="2000" b="0" strike="noStrike" spc="-1">
                <a:latin typeface="Arial"/>
              </a:rPr>
              <a:t>Cliquez pour modifier le format des notes</a:t>
            </a:r>
          </a:p>
        </p:txBody>
      </p:sp>
      <p:sp>
        <p:nvSpPr>
          <p:cNvPr id="17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fr-FR" sz="1400" b="0" strike="noStrike" spc="-1">
                <a:latin typeface="Times New Roman"/>
              </a:rPr>
              <a:t>&lt;en-tête&gt;</a:t>
            </a:r>
          </a:p>
        </p:txBody>
      </p:sp>
      <p:sp>
        <p:nvSpPr>
          <p:cNvPr id="171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fr-FR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fr-FR" sz="1400" b="0" strike="noStrike" spc="-1">
                <a:latin typeface="Times New Roman"/>
              </a:rPr>
              <a:t>&lt;date/heure&gt;</a:t>
            </a:r>
          </a:p>
        </p:txBody>
      </p:sp>
      <p:sp>
        <p:nvSpPr>
          <p:cNvPr id="172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fr-FR" sz="1400" b="0" strike="noStrike" spc="-1">
                <a:latin typeface="Times New Roman"/>
              </a:defRPr>
            </a:lvl1pPr>
          </a:lstStyle>
          <a:p>
            <a:r>
              <a:rPr lang="fr-FR" sz="1400" b="0" strike="noStrike" spc="-1">
                <a:latin typeface="Times New Roman"/>
              </a:rPr>
              <a:t>&lt;pied de page&gt;</a:t>
            </a:r>
          </a:p>
        </p:txBody>
      </p:sp>
      <p:sp>
        <p:nvSpPr>
          <p:cNvPr id="173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fr-FR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258CE0B1-7248-4E0B-9019-E77336CA5674}" type="slidenum">
              <a:rPr lang="fr-FR" sz="1400" b="0" strike="noStrike" spc="-1">
                <a:latin typeface="Times New Roman"/>
              </a:rPr>
              <a:t>‹N°›</a:t>
            </a:fld>
            <a:endParaRPr lang="fr-FR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endParaRPr lang="fr-FR" sz="2000" b="0" strike="noStrike" spc="-1"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buNone/>
              <a:defRPr lang="fr-FR" sz="1200" b="0" strike="noStrike" spc="-1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03357819-2321-4D81-9092-B6EB6EC308C3}" type="slidenum">
              <a:rPr lang="fr-FR" sz="1200" b="0" strike="noStrike" spc="-1">
                <a:latin typeface="Times New Roman"/>
              </a:rPr>
              <a:t>1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None/>
            </a:pPr>
            <a:fld id="{258CE0B1-7248-4E0B-9019-E77336CA5674}" type="slidenum">
              <a:rPr lang="fr-FR" sz="1400" b="0" strike="noStrike" spc="-1" smtClean="0">
                <a:latin typeface="Times New Roman"/>
              </a:rPr>
              <a:t>35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8749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None/>
            </a:pPr>
            <a:fld id="{258CE0B1-7248-4E0B-9019-E77336CA5674}" type="slidenum">
              <a:rPr lang="fr-FR" sz="1400" b="0" strike="noStrike" spc="-1" smtClean="0">
                <a:latin typeface="Times New Roman"/>
              </a:rPr>
              <a:t>36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076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None/>
            </a:pPr>
            <a:fld id="{258CE0B1-7248-4E0B-9019-E77336CA5674}" type="slidenum">
              <a:rPr lang="fr-FR" sz="1400" b="0" strike="noStrike" spc="-1" smtClean="0">
                <a:latin typeface="Times New Roman"/>
              </a:rPr>
              <a:t>37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1675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None/>
            </a:pPr>
            <a:fld id="{258CE0B1-7248-4E0B-9019-E77336CA5674}" type="slidenum">
              <a:rPr lang="fr-FR" sz="1400" b="0" strike="noStrike" spc="-1" smtClean="0">
                <a:latin typeface="Times New Roman"/>
              </a:rPr>
              <a:t>38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5793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None/>
            </a:pPr>
            <a:fld id="{258CE0B1-7248-4E0B-9019-E77336CA5674}" type="slidenum">
              <a:rPr lang="fr-FR" sz="1400" b="0" strike="noStrike" spc="-1" smtClean="0">
                <a:latin typeface="Times New Roman"/>
              </a:rPr>
              <a:t>39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47794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None/>
            </a:pPr>
            <a:fld id="{258CE0B1-7248-4E0B-9019-E77336CA5674}" type="slidenum">
              <a:rPr lang="fr-FR" sz="1400" b="0" strike="noStrike" spc="-1" smtClean="0">
                <a:latin typeface="Times New Roman"/>
              </a:rPr>
              <a:t>40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881245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None/>
            </a:pPr>
            <a:fld id="{258CE0B1-7248-4E0B-9019-E77336CA5674}" type="slidenum">
              <a:rPr lang="fr-FR" sz="1400" b="0" strike="noStrike" spc="-1" smtClean="0">
                <a:latin typeface="Times New Roman"/>
              </a:rPr>
              <a:t>41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51306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None/>
            </a:pPr>
            <a:fld id="{258CE0B1-7248-4E0B-9019-E77336CA5674}" type="slidenum">
              <a:rPr lang="fr-FR" sz="1400" b="0" strike="noStrike" spc="-1" smtClean="0">
                <a:latin typeface="Times New Roman"/>
              </a:rPr>
              <a:t>42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76475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None/>
            </a:pPr>
            <a:fld id="{258CE0B1-7248-4E0B-9019-E77336CA5674}" type="slidenum">
              <a:rPr lang="fr-FR" sz="1400" b="0" strike="noStrike" spc="-1" smtClean="0">
                <a:latin typeface="Times New Roman"/>
              </a:rPr>
              <a:t>43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13982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None/>
            </a:pPr>
            <a:fld id="{258CE0B1-7248-4E0B-9019-E77336CA5674}" type="slidenum">
              <a:rPr lang="fr-FR" sz="1400" b="0" strike="noStrike" spc="-1" smtClean="0">
                <a:latin typeface="Times New Roman"/>
              </a:rPr>
              <a:t>44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27139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None/>
            </a:pPr>
            <a:fld id="{258CE0B1-7248-4E0B-9019-E77336CA5674}" type="slidenum">
              <a:rPr lang="fr-FR" sz="1400" b="0" strike="noStrike" spc="-1" smtClean="0">
                <a:latin typeface="Times New Roman"/>
              </a:rPr>
              <a:t>6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167850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None/>
            </a:pPr>
            <a:fld id="{258CE0B1-7248-4E0B-9019-E77336CA5674}" type="slidenum">
              <a:rPr lang="fr-FR" sz="1400" b="0" strike="noStrike" spc="-1" smtClean="0">
                <a:latin typeface="Times New Roman"/>
              </a:rPr>
              <a:t>45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23709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None/>
            </a:pPr>
            <a:fld id="{258CE0B1-7248-4E0B-9019-E77336CA5674}" type="slidenum">
              <a:rPr lang="fr-FR" sz="1400" b="0" strike="noStrike" spc="-1" smtClean="0">
                <a:latin typeface="Times New Roman"/>
              </a:rPr>
              <a:t>7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9939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None/>
            </a:pPr>
            <a:fld id="{258CE0B1-7248-4E0B-9019-E77336CA5674}" type="slidenum">
              <a:rPr lang="fr-FR" sz="1400" b="0" strike="noStrike" spc="-1" smtClean="0">
                <a:latin typeface="Times New Roman"/>
              </a:rPr>
              <a:t>29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7089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None/>
            </a:pPr>
            <a:fld id="{258CE0B1-7248-4E0B-9019-E77336CA5674}" type="slidenum">
              <a:rPr lang="fr-FR" sz="1400" b="0" strike="noStrike" spc="-1" smtClean="0">
                <a:latin typeface="Times New Roman"/>
              </a:rPr>
              <a:t>30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16822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None/>
            </a:pPr>
            <a:fld id="{258CE0B1-7248-4E0B-9019-E77336CA5674}" type="slidenum">
              <a:rPr lang="fr-FR" sz="1400" b="0" strike="noStrike" spc="-1" smtClean="0">
                <a:latin typeface="Times New Roman"/>
              </a:rPr>
              <a:t>31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23328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None/>
            </a:pPr>
            <a:fld id="{258CE0B1-7248-4E0B-9019-E77336CA5674}" type="slidenum">
              <a:rPr lang="fr-FR" sz="1400" b="0" strike="noStrike" spc="-1" smtClean="0">
                <a:latin typeface="Times New Roman"/>
              </a:rPr>
              <a:t>32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73218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None/>
            </a:pPr>
            <a:fld id="{258CE0B1-7248-4E0B-9019-E77336CA5674}" type="slidenum">
              <a:rPr lang="fr-FR" sz="1400" b="0" strike="noStrike" spc="-1" smtClean="0">
                <a:latin typeface="Times New Roman"/>
              </a:rPr>
              <a:t>33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36735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>
              <a:buNone/>
            </a:pPr>
            <a:fld id="{258CE0B1-7248-4E0B-9019-E77336CA5674}" type="slidenum">
              <a:rPr lang="fr-FR" sz="1400" b="0" strike="noStrike" spc="-1" smtClean="0">
                <a:latin typeface="Times New Roman"/>
              </a:rPr>
              <a:t>34</a:t>
            </a:fld>
            <a:endParaRPr lang="fr-FR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968179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fr-FR" sz="135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fr-FR" sz="21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19"/>
          <p:cNvPicPr/>
          <p:nvPr/>
        </p:nvPicPr>
        <p:blipFill>
          <a:blip r:embed="rId14"/>
          <a:stretch/>
        </p:blipFill>
        <p:spPr>
          <a:xfrm>
            <a:off x="8065440" y="4734000"/>
            <a:ext cx="899280" cy="353160"/>
          </a:xfrm>
          <a:prstGeom prst="rect">
            <a:avLst/>
          </a:prstGeom>
          <a:ln w="0">
            <a:noFill/>
          </a:ln>
        </p:spPr>
      </p:pic>
      <p:pic>
        <p:nvPicPr>
          <p:cNvPr id="7" name="Espace réservé du contenu 7"/>
          <p:cNvPicPr/>
          <p:nvPr/>
        </p:nvPicPr>
        <p:blipFill>
          <a:blip r:embed="rId15"/>
          <a:stretch/>
        </p:blipFill>
        <p:spPr>
          <a:xfrm>
            <a:off x="0" y="0"/>
            <a:ext cx="414360" cy="5132160"/>
          </a:xfrm>
          <a:prstGeom prst="rect">
            <a:avLst/>
          </a:prstGeom>
          <a:ln w="0">
            <a:noFill/>
          </a:ln>
        </p:spPr>
      </p:pic>
      <p:pic>
        <p:nvPicPr>
          <p:cNvPr id="2" name="Image 6"/>
          <p:cNvPicPr/>
          <p:nvPr/>
        </p:nvPicPr>
        <p:blipFill>
          <a:blip r:embed="rId14"/>
          <a:stretch/>
        </p:blipFill>
        <p:spPr>
          <a:xfrm>
            <a:off x="8065440" y="4734000"/>
            <a:ext cx="899280" cy="353160"/>
          </a:xfrm>
          <a:prstGeom prst="rect">
            <a:avLst/>
          </a:prstGeom>
          <a:ln w="0">
            <a:noFill/>
          </a:ln>
        </p:spPr>
      </p:pic>
      <p:pic>
        <p:nvPicPr>
          <p:cNvPr id="3" name="Espace réservé du contenu 7"/>
          <p:cNvPicPr/>
          <p:nvPr/>
        </p:nvPicPr>
        <p:blipFill>
          <a:blip r:embed="rId15"/>
          <a:stretch/>
        </p:blipFill>
        <p:spPr>
          <a:xfrm>
            <a:off x="0" y="0"/>
            <a:ext cx="414360" cy="5132160"/>
          </a:xfrm>
          <a:prstGeom prst="rect">
            <a:avLst/>
          </a:prstGeom>
          <a:ln w="0">
            <a:noFill/>
          </a:ln>
        </p:spPr>
      </p:pic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fr-FR" sz="1350" b="0" strike="noStrike" spc="-1">
                <a:solidFill>
                  <a:srgbClr val="000000"/>
                </a:solidFill>
                <a:latin typeface="Calibri"/>
              </a:rPr>
              <a:t>Cliquez pour éditer le format du texte-titre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5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35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35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19"/>
          <p:cNvPicPr/>
          <p:nvPr/>
        </p:nvPicPr>
        <p:blipFill>
          <a:blip r:embed="rId14"/>
          <a:stretch/>
        </p:blipFill>
        <p:spPr>
          <a:xfrm>
            <a:off x="8065440" y="4734000"/>
            <a:ext cx="899280" cy="353160"/>
          </a:xfrm>
          <a:prstGeom prst="rect">
            <a:avLst/>
          </a:prstGeom>
          <a:ln w="0">
            <a:noFill/>
          </a:ln>
        </p:spPr>
      </p:pic>
      <p:pic>
        <p:nvPicPr>
          <p:cNvPr id="43" name="Espace réservé du contenu 7"/>
          <p:cNvPicPr/>
          <p:nvPr/>
        </p:nvPicPr>
        <p:blipFill>
          <a:blip r:embed="rId15"/>
          <a:stretch/>
        </p:blipFill>
        <p:spPr>
          <a:xfrm>
            <a:off x="0" y="0"/>
            <a:ext cx="414360" cy="5132160"/>
          </a:xfrm>
          <a:prstGeom prst="rect">
            <a:avLst/>
          </a:prstGeom>
          <a:ln w="0">
            <a:noFill/>
          </a:ln>
        </p:spPr>
      </p:pic>
      <p:pic>
        <p:nvPicPr>
          <p:cNvPr id="44" name="Image 7"/>
          <p:cNvPicPr/>
          <p:nvPr/>
        </p:nvPicPr>
        <p:blipFill>
          <a:blip r:embed="rId14"/>
          <a:stretch/>
        </p:blipFill>
        <p:spPr>
          <a:xfrm>
            <a:off x="8065440" y="4734000"/>
            <a:ext cx="899280" cy="353160"/>
          </a:xfrm>
          <a:prstGeom prst="rect">
            <a:avLst/>
          </a:prstGeom>
          <a:ln w="0">
            <a:noFill/>
          </a:ln>
        </p:spPr>
      </p:pic>
      <p:pic>
        <p:nvPicPr>
          <p:cNvPr id="45" name="Espace réservé du contenu 7"/>
          <p:cNvPicPr/>
          <p:nvPr/>
        </p:nvPicPr>
        <p:blipFill>
          <a:blip r:embed="rId15"/>
          <a:stretch/>
        </p:blipFill>
        <p:spPr>
          <a:xfrm>
            <a:off x="0" y="0"/>
            <a:ext cx="414360" cy="5132160"/>
          </a:xfrm>
          <a:prstGeom prst="rect">
            <a:avLst/>
          </a:prstGeom>
          <a:ln w="0">
            <a:noFill/>
          </a:ln>
        </p:spPr>
      </p:pic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fr-FR" sz="1350" b="0" strike="noStrike" spc="-1">
                <a:solidFill>
                  <a:srgbClr val="000000"/>
                </a:solidFill>
                <a:latin typeface="Calibri"/>
              </a:rPr>
              <a:t>Cliquez pour éditer le format du texte-titre</a:t>
            </a: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5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35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35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 19"/>
          <p:cNvPicPr/>
          <p:nvPr/>
        </p:nvPicPr>
        <p:blipFill>
          <a:blip r:embed="rId14"/>
          <a:stretch/>
        </p:blipFill>
        <p:spPr>
          <a:xfrm>
            <a:off x="8065440" y="4734000"/>
            <a:ext cx="899280" cy="353160"/>
          </a:xfrm>
          <a:prstGeom prst="rect">
            <a:avLst/>
          </a:prstGeom>
          <a:ln w="0">
            <a:noFill/>
          </a:ln>
        </p:spPr>
      </p:pic>
      <p:pic>
        <p:nvPicPr>
          <p:cNvPr id="85" name="Espace réservé du contenu 7"/>
          <p:cNvPicPr/>
          <p:nvPr/>
        </p:nvPicPr>
        <p:blipFill>
          <a:blip r:embed="rId15"/>
          <a:stretch/>
        </p:blipFill>
        <p:spPr>
          <a:xfrm>
            <a:off x="0" y="0"/>
            <a:ext cx="414360" cy="5132160"/>
          </a:xfrm>
          <a:prstGeom prst="rect">
            <a:avLst/>
          </a:prstGeom>
          <a:ln w="0">
            <a:noFill/>
          </a:ln>
        </p:spPr>
      </p:pic>
      <p:pic>
        <p:nvPicPr>
          <p:cNvPr id="86" name="Image 7"/>
          <p:cNvPicPr/>
          <p:nvPr/>
        </p:nvPicPr>
        <p:blipFill>
          <a:blip r:embed="rId14"/>
          <a:stretch/>
        </p:blipFill>
        <p:spPr>
          <a:xfrm>
            <a:off x="8065440" y="4734000"/>
            <a:ext cx="899280" cy="353160"/>
          </a:xfrm>
          <a:prstGeom prst="rect">
            <a:avLst/>
          </a:prstGeom>
          <a:ln w="0">
            <a:noFill/>
          </a:ln>
        </p:spPr>
      </p:pic>
      <p:pic>
        <p:nvPicPr>
          <p:cNvPr id="87" name="Espace réservé du contenu 7"/>
          <p:cNvPicPr/>
          <p:nvPr/>
        </p:nvPicPr>
        <p:blipFill>
          <a:blip r:embed="rId15"/>
          <a:stretch/>
        </p:blipFill>
        <p:spPr>
          <a:xfrm>
            <a:off x="0" y="0"/>
            <a:ext cx="414360" cy="5132160"/>
          </a:xfrm>
          <a:prstGeom prst="rect">
            <a:avLst/>
          </a:prstGeom>
          <a:ln w="0">
            <a:noFill/>
          </a:ln>
        </p:spPr>
      </p:pic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fr-FR" sz="1350" b="0" strike="noStrike" spc="-1">
                <a:solidFill>
                  <a:srgbClr val="000000"/>
                </a:solidFill>
                <a:latin typeface="Calibri"/>
              </a:rPr>
              <a:t>Cliquez pour éditer le format du texte-titre</a:t>
            </a: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5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35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35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 19"/>
          <p:cNvPicPr/>
          <p:nvPr/>
        </p:nvPicPr>
        <p:blipFill>
          <a:blip r:embed="rId14"/>
          <a:stretch/>
        </p:blipFill>
        <p:spPr>
          <a:xfrm>
            <a:off x="8065440" y="4734000"/>
            <a:ext cx="899280" cy="353160"/>
          </a:xfrm>
          <a:prstGeom prst="rect">
            <a:avLst/>
          </a:prstGeom>
          <a:ln w="0">
            <a:noFill/>
          </a:ln>
        </p:spPr>
      </p:pic>
      <p:pic>
        <p:nvPicPr>
          <p:cNvPr id="127" name="Espace réservé du contenu 7"/>
          <p:cNvPicPr/>
          <p:nvPr/>
        </p:nvPicPr>
        <p:blipFill>
          <a:blip r:embed="rId15"/>
          <a:stretch/>
        </p:blipFill>
        <p:spPr>
          <a:xfrm>
            <a:off x="0" y="0"/>
            <a:ext cx="414360" cy="5132160"/>
          </a:xfrm>
          <a:prstGeom prst="rect">
            <a:avLst/>
          </a:prstGeom>
          <a:ln w="0">
            <a:noFill/>
          </a:ln>
        </p:spPr>
      </p:pic>
      <p:pic>
        <p:nvPicPr>
          <p:cNvPr id="128" name="Image 4"/>
          <p:cNvPicPr/>
          <p:nvPr/>
        </p:nvPicPr>
        <p:blipFill>
          <a:blip r:embed="rId14"/>
          <a:stretch/>
        </p:blipFill>
        <p:spPr>
          <a:xfrm>
            <a:off x="8065440" y="4734000"/>
            <a:ext cx="899280" cy="353160"/>
          </a:xfrm>
          <a:prstGeom prst="rect">
            <a:avLst/>
          </a:prstGeom>
          <a:ln w="0">
            <a:noFill/>
          </a:ln>
        </p:spPr>
      </p:pic>
      <p:pic>
        <p:nvPicPr>
          <p:cNvPr id="129" name="Espace réservé du contenu 7"/>
          <p:cNvPicPr/>
          <p:nvPr/>
        </p:nvPicPr>
        <p:blipFill>
          <a:blip r:embed="rId15"/>
          <a:stretch/>
        </p:blipFill>
        <p:spPr>
          <a:xfrm>
            <a:off x="0" y="0"/>
            <a:ext cx="414360" cy="5132160"/>
          </a:xfrm>
          <a:prstGeom prst="rect">
            <a:avLst/>
          </a:prstGeom>
          <a:ln w="0">
            <a:noFill/>
          </a:ln>
        </p:spPr>
      </p:pic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fr-FR" sz="1350" b="0" strike="noStrike" spc="-1">
                <a:solidFill>
                  <a:srgbClr val="000000"/>
                </a:solidFill>
                <a:latin typeface="Calibri"/>
              </a:rPr>
              <a:t>Cliquez pour éditer le format du texte-titre</a:t>
            </a: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1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5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35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35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8.pn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0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56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Rectangle 1"/>
          <p:cNvSpPr/>
          <p:nvPr/>
        </p:nvSpPr>
        <p:spPr>
          <a:xfrm>
            <a:off x="-43560" y="0"/>
            <a:ext cx="9143640" cy="514332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ZoneTexte 13"/>
          <p:cNvSpPr/>
          <p:nvPr/>
        </p:nvSpPr>
        <p:spPr>
          <a:xfrm>
            <a:off x="598680" y="2121840"/>
            <a:ext cx="7859160" cy="196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fr-FR" sz="2700" b="1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La </a:t>
            </a:r>
            <a:r>
              <a:rPr lang="fr-FR" sz="27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spectroscopie proche-infrarouge </a:t>
            </a:r>
            <a:endParaRPr lang="fr-FR" sz="27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fr-FR" sz="27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en agronomie</a:t>
            </a:r>
            <a:endParaRPr lang="fr-FR" sz="27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fr-FR" sz="27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lang="fr-FR" sz="27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r>
              <a:rPr lang="fr-FR" sz="15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Martin </a:t>
            </a:r>
            <a:r>
              <a:rPr lang="fr-FR" sz="1500" b="1" strike="noStrike" spc="-1" dirty="0" err="1">
                <a:solidFill>
                  <a:srgbClr val="000000"/>
                </a:solidFill>
                <a:latin typeface="Verdana"/>
                <a:ea typeface="Verdana"/>
              </a:rPr>
              <a:t>Ecarnot</a:t>
            </a:r>
            <a:r>
              <a:rPr lang="fr-FR" sz="15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, INRAE </a:t>
            </a:r>
            <a:r>
              <a:rPr lang="fr-FR" sz="1500" b="1" strike="noStrike" spc="-1" dirty="0" smtClean="0">
                <a:solidFill>
                  <a:srgbClr val="000000"/>
                </a:solidFill>
                <a:latin typeface="Verdana"/>
                <a:ea typeface="Verdana"/>
              </a:rPr>
              <a:t>/ AGAP </a:t>
            </a:r>
            <a:r>
              <a:rPr lang="fr-FR" sz="1500" b="1" strike="noStrike" spc="-1" dirty="0">
                <a:solidFill>
                  <a:srgbClr val="000000"/>
                </a:solidFill>
                <a:latin typeface="Verdana"/>
                <a:ea typeface="Verdana"/>
              </a:rPr>
              <a:t>Institut</a:t>
            </a:r>
            <a:endParaRPr lang="fr-FR" sz="1500" b="0" strike="noStrike" spc="-1" dirty="0">
              <a:latin typeface="Arial"/>
            </a:endParaRPr>
          </a:p>
        </p:txBody>
      </p:sp>
      <p:pic>
        <p:nvPicPr>
          <p:cNvPr id="176" name="Image 6"/>
          <p:cNvPicPr/>
          <p:nvPr/>
        </p:nvPicPr>
        <p:blipFill>
          <a:blip r:embed="rId3"/>
          <a:stretch/>
        </p:blipFill>
        <p:spPr>
          <a:xfrm>
            <a:off x="228960" y="4171320"/>
            <a:ext cx="1828080" cy="717840"/>
          </a:xfrm>
          <a:prstGeom prst="rect">
            <a:avLst/>
          </a:prstGeom>
          <a:ln w="0">
            <a:noFill/>
          </a:ln>
        </p:spPr>
      </p:pic>
      <p:pic>
        <p:nvPicPr>
          <p:cNvPr id="177" name="Image 7"/>
          <p:cNvPicPr/>
          <p:nvPr/>
        </p:nvPicPr>
        <p:blipFill>
          <a:blip r:embed="rId4"/>
          <a:stretch/>
        </p:blipFill>
        <p:spPr>
          <a:xfrm>
            <a:off x="121320" y="90720"/>
            <a:ext cx="8915040" cy="732960"/>
          </a:xfrm>
          <a:prstGeom prst="rect">
            <a:avLst/>
          </a:prstGeom>
          <a:ln w="0">
            <a:noFill/>
          </a:ln>
        </p:spPr>
      </p:pic>
      <p:grpSp>
        <p:nvGrpSpPr>
          <p:cNvPr id="178" name="Groupe 4"/>
          <p:cNvGrpSpPr/>
          <p:nvPr/>
        </p:nvGrpSpPr>
        <p:grpSpPr>
          <a:xfrm>
            <a:off x="3651120" y="4357800"/>
            <a:ext cx="5263920" cy="694440"/>
            <a:chOff x="3651120" y="4357800"/>
            <a:chExt cx="5263920" cy="694440"/>
          </a:xfrm>
        </p:grpSpPr>
        <p:pic>
          <p:nvPicPr>
            <p:cNvPr id="179" name="Image 9"/>
            <p:cNvPicPr/>
            <p:nvPr/>
          </p:nvPicPr>
          <p:blipFill>
            <a:blip r:embed="rId5"/>
            <a:stretch/>
          </p:blipFill>
          <p:spPr>
            <a:xfrm>
              <a:off x="5488200" y="4572720"/>
              <a:ext cx="733320" cy="264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0" name="Image 10"/>
            <p:cNvPicPr/>
            <p:nvPr/>
          </p:nvPicPr>
          <p:blipFill>
            <a:blip r:embed="rId6"/>
            <a:stretch/>
          </p:blipFill>
          <p:spPr>
            <a:xfrm>
              <a:off x="4411800" y="4411080"/>
              <a:ext cx="988200" cy="588240"/>
            </a:xfrm>
            <a:prstGeom prst="rect">
              <a:avLst/>
            </a:prstGeom>
            <a:ln w="0">
              <a:noFill/>
            </a:ln>
          </p:spPr>
        </p:pic>
        <p:grpSp>
          <p:nvGrpSpPr>
            <p:cNvPr id="181" name="Groupe 11"/>
            <p:cNvGrpSpPr/>
            <p:nvPr/>
          </p:nvGrpSpPr>
          <p:grpSpPr>
            <a:xfrm>
              <a:off x="3651120" y="4357800"/>
              <a:ext cx="672120" cy="694440"/>
              <a:chOff x="3651120" y="4357800"/>
              <a:chExt cx="672120" cy="694440"/>
            </a:xfrm>
          </p:grpSpPr>
          <p:sp>
            <p:nvSpPr>
              <p:cNvPr id="182" name="Rectangle 14"/>
              <p:cNvSpPr/>
              <p:nvPr/>
            </p:nvSpPr>
            <p:spPr>
              <a:xfrm>
                <a:off x="3651120" y="4448160"/>
                <a:ext cx="246240" cy="86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FF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pic>
            <p:nvPicPr>
              <p:cNvPr id="183" name="Image 15" descr="Une image contenant dessin, signe&#10;&#10;Description générée automatiquement"/>
              <p:cNvPicPr/>
              <p:nvPr/>
            </p:nvPicPr>
            <p:blipFill>
              <a:blip r:embed="rId7"/>
              <a:stretch/>
            </p:blipFill>
            <p:spPr>
              <a:xfrm>
                <a:off x="3651120" y="4357800"/>
                <a:ext cx="672120" cy="694440"/>
              </a:xfrm>
              <a:prstGeom prst="rect">
                <a:avLst/>
              </a:prstGeom>
              <a:ln w="0">
                <a:noFill/>
              </a:ln>
            </p:spPr>
          </p:pic>
        </p:grpSp>
        <p:pic>
          <p:nvPicPr>
            <p:cNvPr id="184" name="Image 16"/>
            <p:cNvPicPr/>
            <p:nvPr/>
          </p:nvPicPr>
          <p:blipFill>
            <a:blip r:embed="rId8"/>
            <a:stretch/>
          </p:blipFill>
          <p:spPr>
            <a:xfrm>
              <a:off x="6310080" y="4544640"/>
              <a:ext cx="1357560" cy="320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5" name="Image 17"/>
            <p:cNvPicPr/>
            <p:nvPr/>
          </p:nvPicPr>
          <p:blipFill>
            <a:blip r:embed="rId9"/>
            <a:stretch/>
          </p:blipFill>
          <p:spPr>
            <a:xfrm>
              <a:off x="7756200" y="4560480"/>
              <a:ext cx="1158840" cy="289440"/>
            </a:xfrm>
            <a:prstGeom prst="rect">
              <a:avLst/>
            </a:prstGeom>
            <a:ln w="0"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8"/>
            <a:ext cx="654196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Pourquoi le Proche Infrarouge?</a:t>
            </a:r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Le Phénotypage et la SPIR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564" y="1763175"/>
            <a:ext cx="4415790" cy="160250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2" y="3535679"/>
            <a:ext cx="1599945" cy="1110615"/>
          </a:xfrm>
          <a:prstGeom prst="rect">
            <a:avLst/>
          </a:prstGeom>
        </p:spPr>
      </p:pic>
      <p:sp>
        <p:nvSpPr>
          <p:cNvPr id="5" name="Ellipse 4"/>
          <p:cNvSpPr/>
          <p:nvPr/>
        </p:nvSpPr>
        <p:spPr>
          <a:xfrm>
            <a:off x="2299565" y="1368182"/>
            <a:ext cx="1339175" cy="1748313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3862407" y="1323759"/>
            <a:ext cx="1293455" cy="179273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c 5"/>
          <p:cNvSpPr/>
          <p:nvPr/>
        </p:nvSpPr>
        <p:spPr>
          <a:xfrm rot="14706112">
            <a:off x="1985938" y="2106737"/>
            <a:ext cx="1228369" cy="1719939"/>
          </a:xfrm>
          <a:prstGeom prst="arc">
            <a:avLst/>
          </a:prstGeom>
          <a:ln w="28575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c 8"/>
          <p:cNvSpPr/>
          <p:nvPr/>
        </p:nvSpPr>
        <p:spPr>
          <a:xfrm rot="465184">
            <a:off x="3756328" y="2183316"/>
            <a:ext cx="2540336" cy="2206359"/>
          </a:xfrm>
          <a:prstGeom prst="arc">
            <a:avLst>
              <a:gd name="adj1" fmla="val 16200000"/>
              <a:gd name="adj2" fmla="val 21492400"/>
            </a:avLst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762" y="3535679"/>
            <a:ext cx="1617974" cy="134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8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8"/>
            <a:ext cx="654196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Pourquoi le Proche Infrarouge?</a:t>
            </a:r>
          </a:p>
          <a:p>
            <a:endParaRPr lang="fr-FR" sz="1200" dirty="0"/>
          </a:p>
          <a:p>
            <a:endParaRPr lang="fr-FR" sz="1200" dirty="0" smtClean="0"/>
          </a:p>
          <a:p>
            <a:r>
              <a:rPr lang="fr-FR" sz="1200" dirty="0" smtClean="0"/>
              <a:t>Dans le proche infrarouge,</a:t>
            </a:r>
          </a:p>
          <a:p>
            <a:r>
              <a:rPr lang="fr-FR" sz="1200" dirty="0" smtClean="0"/>
              <a:t>On mesure seulement les oscillations harmoniques</a:t>
            </a:r>
          </a:p>
          <a:p>
            <a:r>
              <a:rPr lang="fr-FR" sz="1200" dirty="0" smtClean="0"/>
              <a:t>Et combinaisons des oscillations fondamentales du MIR</a:t>
            </a:r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Le Phénotypage et la SPIR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8" name="Line 1"/>
          <p:cNvSpPr/>
          <p:nvPr/>
        </p:nvSpPr>
        <p:spPr>
          <a:xfrm flipV="1">
            <a:off x="1071196" y="4413242"/>
            <a:ext cx="6899323" cy="320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960120" y="4524240"/>
            <a:ext cx="801840" cy="6127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fr-FR" sz="1800" b="1" strike="noStrike" spc="-1" dirty="0" smtClean="0">
                <a:solidFill>
                  <a:srgbClr val="006666"/>
                </a:solidFill>
                <a:latin typeface="Symbol"/>
                <a:ea typeface="DejaVu Sans"/>
              </a:rPr>
              <a:t>l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11" name="CustomShape 3"/>
          <p:cNvSpPr/>
          <p:nvPr/>
        </p:nvSpPr>
        <p:spPr>
          <a:xfrm flipH="1">
            <a:off x="5758431" y="1400832"/>
            <a:ext cx="1266420" cy="408439"/>
          </a:xfrm>
          <a:prstGeom prst="curvedDownArrow">
            <a:avLst>
              <a:gd name="adj1" fmla="val 75000"/>
              <a:gd name="adj2" fmla="val 150000"/>
              <a:gd name="adj3" fmla="val 33333"/>
            </a:avLst>
          </a:prstGeom>
          <a:solidFill>
            <a:schemeClr val="accent1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CustomShape 4"/>
          <p:cNvSpPr/>
          <p:nvPr/>
        </p:nvSpPr>
        <p:spPr>
          <a:xfrm flipH="1">
            <a:off x="3558696" y="2628945"/>
            <a:ext cx="970669" cy="408439"/>
          </a:xfrm>
          <a:prstGeom prst="curvedDownArrow">
            <a:avLst>
              <a:gd name="adj1" fmla="val 62292"/>
              <a:gd name="adj2" fmla="val 119792"/>
              <a:gd name="adj3" fmla="val 33333"/>
            </a:avLst>
          </a:prstGeom>
          <a:solidFill>
            <a:schemeClr val="accent1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3" name="Group 5"/>
          <p:cNvGrpSpPr/>
          <p:nvPr/>
        </p:nvGrpSpPr>
        <p:grpSpPr>
          <a:xfrm>
            <a:off x="4719218" y="3053008"/>
            <a:ext cx="1000652" cy="1374765"/>
            <a:chOff x="3851280" y="3387600"/>
            <a:chExt cx="1072082" cy="2046600"/>
          </a:xfrm>
        </p:grpSpPr>
        <p:grpSp>
          <p:nvGrpSpPr>
            <p:cNvPr id="14" name="Group 6"/>
            <p:cNvGrpSpPr/>
            <p:nvPr/>
          </p:nvGrpSpPr>
          <p:grpSpPr>
            <a:xfrm>
              <a:off x="3851280" y="4114800"/>
              <a:ext cx="1064160" cy="1319400"/>
              <a:chOff x="3851280" y="4114800"/>
              <a:chExt cx="1064160" cy="1319400"/>
            </a:xfrm>
          </p:grpSpPr>
          <p:sp>
            <p:nvSpPr>
              <p:cNvPr id="17" name="CustomShape 7"/>
              <p:cNvSpPr/>
              <p:nvPr/>
            </p:nvSpPr>
            <p:spPr>
              <a:xfrm>
                <a:off x="3851280" y="4119480"/>
                <a:ext cx="532080" cy="131472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2312">
                    <a:moveTo>
                      <a:pt x="0" y="2152"/>
                    </a:moveTo>
                    <a:cubicBezTo>
                      <a:pt x="72" y="2232"/>
                      <a:pt x="144" y="2312"/>
                      <a:pt x="192" y="2008"/>
                    </a:cubicBezTo>
                    <a:cubicBezTo>
                      <a:pt x="240" y="1704"/>
                      <a:pt x="264" y="656"/>
                      <a:pt x="288" y="328"/>
                    </a:cubicBezTo>
                    <a:cubicBezTo>
                      <a:pt x="312" y="0"/>
                      <a:pt x="328" y="88"/>
                      <a:pt x="336" y="40"/>
                    </a:cubicBezTo>
                  </a:path>
                </a:pathLst>
              </a:custGeom>
              <a:noFill/>
              <a:ln w="381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8" name="CustomShape 8"/>
              <p:cNvSpPr/>
              <p:nvPr/>
            </p:nvSpPr>
            <p:spPr>
              <a:xfrm flipH="1">
                <a:off x="4383360" y="4114800"/>
                <a:ext cx="532080" cy="131472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2312">
                    <a:moveTo>
                      <a:pt x="0" y="2152"/>
                    </a:moveTo>
                    <a:cubicBezTo>
                      <a:pt x="72" y="2232"/>
                      <a:pt x="144" y="2312"/>
                      <a:pt x="192" y="2008"/>
                    </a:cubicBezTo>
                    <a:cubicBezTo>
                      <a:pt x="240" y="1704"/>
                      <a:pt x="264" y="656"/>
                      <a:pt x="288" y="328"/>
                    </a:cubicBezTo>
                    <a:cubicBezTo>
                      <a:pt x="312" y="0"/>
                      <a:pt x="328" y="88"/>
                      <a:pt x="336" y="40"/>
                    </a:cubicBezTo>
                  </a:path>
                </a:pathLst>
              </a:custGeom>
              <a:noFill/>
              <a:ln w="381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5" name="CustomShape 9"/>
            <p:cNvSpPr/>
            <p:nvPr/>
          </p:nvSpPr>
          <p:spPr>
            <a:xfrm>
              <a:off x="4160520" y="3387600"/>
              <a:ext cx="762842" cy="455041"/>
            </a:xfrm>
            <a:prstGeom prst="rect">
              <a:avLst/>
            </a:prstGeom>
            <a:noFill/>
            <a:ln w="381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1200" b="1" strike="noStrike" spc="-1" dirty="0">
                  <a:solidFill>
                    <a:srgbClr val="000000"/>
                  </a:solidFill>
                  <a:latin typeface="Symbol"/>
                  <a:ea typeface="DejaVu Sans"/>
                </a:rPr>
                <a:t>e</a:t>
              </a:r>
              <a:r>
                <a:rPr lang="fr-FR" sz="1200" b="1" strike="noStrike" spc="-1" dirty="0">
                  <a:solidFill>
                    <a:srgbClr val="000000"/>
                  </a:solidFill>
                  <a:latin typeface="Times New Roman"/>
                  <a:ea typeface="DejaVu Sans"/>
                </a:rPr>
                <a:t>1=</a:t>
              </a:r>
              <a:r>
                <a:rPr lang="fr-FR" sz="1200" b="1" strike="noStrike" spc="-1" dirty="0">
                  <a:solidFill>
                    <a:srgbClr val="000000"/>
                  </a:solidFill>
                  <a:latin typeface="Symbol"/>
                  <a:ea typeface="DejaVu Sans"/>
                </a:rPr>
                <a:t>e</a:t>
              </a:r>
              <a:r>
                <a:rPr lang="fr-FR" sz="1200" b="1" strike="noStrike" spc="-1" dirty="0">
                  <a:solidFill>
                    <a:srgbClr val="000000"/>
                  </a:solidFill>
                  <a:latin typeface="Times New Roman"/>
                  <a:ea typeface="DejaVu Sans"/>
                </a:rPr>
                <a:t>/10</a:t>
              </a:r>
              <a:endParaRPr lang="fr-FR" sz="2400" b="0" strike="noStrike" spc="-1" dirty="0">
                <a:latin typeface="Arial"/>
              </a:endParaRPr>
            </a:p>
          </p:txBody>
        </p:sp>
        <p:sp>
          <p:nvSpPr>
            <p:cNvPr id="16" name="Line 10"/>
            <p:cNvSpPr/>
            <p:nvPr/>
          </p:nvSpPr>
          <p:spPr>
            <a:xfrm>
              <a:off x="4232160" y="4876560"/>
              <a:ext cx="304560" cy="360"/>
            </a:xfrm>
            <a:prstGeom prst="line">
              <a:avLst/>
            </a:prstGeom>
            <a:ln w="38160">
              <a:solidFill>
                <a:srgbClr val="FF0066"/>
              </a:solidFill>
              <a:round/>
              <a:headEnd type="oval" w="med" len="med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9" name="Group 11"/>
          <p:cNvGrpSpPr/>
          <p:nvPr/>
        </p:nvGrpSpPr>
        <p:grpSpPr>
          <a:xfrm>
            <a:off x="7439753" y="1755958"/>
            <a:ext cx="713137" cy="2728975"/>
            <a:chOff x="7432560" y="1523880"/>
            <a:chExt cx="851040" cy="4062600"/>
          </a:xfrm>
        </p:grpSpPr>
        <p:grpSp>
          <p:nvGrpSpPr>
            <p:cNvPr id="20" name="Group 12"/>
            <p:cNvGrpSpPr/>
            <p:nvPr/>
          </p:nvGrpSpPr>
          <p:grpSpPr>
            <a:xfrm>
              <a:off x="7432560" y="1523880"/>
              <a:ext cx="607320" cy="4062600"/>
              <a:chOff x="7432560" y="1523880"/>
              <a:chExt cx="607320" cy="4062600"/>
            </a:xfrm>
          </p:grpSpPr>
          <p:sp>
            <p:nvSpPr>
              <p:cNvPr id="23" name="CustomShape 13"/>
              <p:cNvSpPr/>
              <p:nvPr/>
            </p:nvSpPr>
            <p:spPr>
              <a:xfrm>
                <a:off x="7432560" y="1537920"/>
                <a:ext cx="303480" cy="404856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2312">
                    <a:moveTo>
                      <a:pt x="0" y="2152"/>
                    </a:moveTo>
                    <a:cubicBezTo>
                      <a:pt x="72" y="2232"/>
                      <a:pt x="144" y="2312"/>
                      <a:pt x="192" y="2008"/>
                    </a:cubicBezTo>
                    <a:cubicBezTo>
                      <a:pt x="240" y="1704"/>
                      <a:pt x="264" y="656"/>
                      <a:pt x="288" y="328"/>
                    </a:cubicBezTo>
                    <a:cubicBezTo>
                      <a:pt x="312" y="0"/>
                      <a:pt x="328" y="88"/>
                      <a:pt x="336" y="40"/>
                    </a:cubicBezTo>
                  </a:path>
                </a:pathLst>
              </a:custGeom>
              <a:noFill/>
              <a:ln w="38160">
                <a:solidFill>
                  <a:srgbClr val="C0504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4" name="CustomShape 14"/>
              <p:cNvSpPr/>
              <p:nvPr/>
            </p:nvSpPr>
            <p:spPr>
              <a:xfrm flipH="1">
                <a:off x="7736040" y="1523880"/>
                <a:ext cx="303480" cy="404856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2312">
                    <a:moveTo>
                      <a:pt x="0" y="2152"/>
                    </a:moveTo>
                    <a:cubicBezTo>
                      <a:pt x="72" y="2232"/>
                      <a:pt x="144" y="2312"/>
                      <a:pt x="192" y="2008"/>
                    </a:cubicBezTo>
                    <a:cubicBezTo>
                      <a:pt x="240" y="1704"/>
                      <a:pt x="264" y="656"/>
                      <a:pt x="288" y="328"/>
                    </a:cubicBezTo>
                    <a:cubicBezTo>
                      <a:pt x="312" y="0"/>
                      <a:pt x="328" y="88"/>
                      <a:pt x="336" y="40"/>
                    </a:cubicBezTo>
                  </a:path>
                </a:pathLst>
              </a:custGeom>
              <a:noFill/>
              <a:ln w="38160">
                <a:solidFill>
                  <a:srgbClr val="C0504D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21" name="CustomShape 15"/>
            <p:cNvSpPr/>
            <p:nvPr/>
          </p:nvSpPr>
          <p:spPr>
            <a:xfrm>
              <a:off x="7971120" y="1624703"/>
              <a:ext cx="312480" cy="455041"/>
            </a:xfrm>
            <a:prstGeom prst="rect">
              <a:avLst/>
            </a:prstGeom>
            <a:noFill/>
            <a:ln w="38160">
              <a:solidFill>
                <a:srgbClr val="C0504D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1600" b="1" strike="noStrike" spc="-1" dirty="0">
                  <a:solidFill>
                    <a:srgbClr val="000000"/>
                  </a:solidFill>
                  <a:latin typeface="Symbol"/>
                  <a:ea typeface="DejaVu Sans"/>
                </a:rPr>
                <a:t>e</a:t>
              </a:r>
              <a:endParaRPr lang="fr-FR" sz="1600" b="0" strike="noStrike" spc="-1" dirty="0">
                <a:latin typeface="Arial"/>
              </a:endParaRPr>
            </a:p>
          </p:txBody>
        </p:sp>
        <p:sp>
          <p:nvSpPr>
            <p:cNvPr id="22" name="Line 16"/>
            <p:cNvSpPr/>
            <p:nvPr/>
          </p:nvSpPr>
          <p:spPr>
            <a:xfrm>
              <a:off x="7661160" y="3650400"/>
              <a:ext cx="152280" cy="360"/>
            </a:xfrm>
            <a:prstGeom prst="line">
              <a:avLst/>
            </a:prstGeom>
            <a:ln w="38160">
              <a:solidFill>
                <a:srgbClr val="C0504D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" name="Group 17"/>
          <p:cNvGrpSpPr/>
          <p:nvPr/>
        </p:nvGrpSpPr>
        <p:grpSpPr>
          <a:xfrm>
            <a:off x="2006085" y="3561804"/>
            <a:ext cx="2410618" cy="862825"/>
            <a:chOff x="1981080" y="4149720"/>
            <a:chExt cx="2719866" cy="1284480"/>
          </a:xfrm>
        </p:grpSpPr>
        <p:grpSp>
          <p:nvGrpSpPr>
            <p:cNvPr id="26" name="Group 18"/>
            <p:cNvGrpSpPr/>
            <p:nvPr/>
          </p:nvGrpSpPr>
          <p:grpSpPr>
            <a:xfrm>
              <a:off x="1981080" y="4952880"/>
              <a:ext cx="1345679" cy="481320"/>
              <a:chOff x="1981080" y="4952880"/>
              <a:chExt cx="1345679" cy="481320"/>
            </a:xfrm>
          </p:grpSpPr>
          <p:sp>
            <p:nvSpPr>
              <p:cNvPr id="30" name="CustomShape 19"/>
              <p:cNvSpPr/>
              <p:nvPr/>
            </p:nvSpPr>
            <p:spPr>
              <a:xfrm>
                <a:off x="1981080" y="4954680"/>
                <a:ext cx="672840" cy="47952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2312">
                    <a:moveTo>
                      <a:pt x="0" y="2152"/>
                    </a:moveTo>
                    <a:cubicBezTo>
                      <a:pt x="72" y="2232"/>
                      <a:pt x="144" y="2312"/>
                      <a:pt x="192" y="2008"/>
                    </a:cubicBezTo>
                    <a:cubicBezTo>
                      <a:pt x="240" y="1704"/>
                      <a:pt x="264" y="656"/>
                      <a:pt x="288" y="328"/>
                    </a:cubicBezTo>
                    <a:cubicBezTo>
                      <a:pt x="312" y="0"/>
                      <a:pt x="328" y="88"/>
                      <a:pt x="336" y="40"/>
                    </a:cubicBezTo>
                  </a:path>
                </a:pathLst>
              </a:custGeom>
              <a:noFill/>
              <a:ln w="381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" name="CustomShape 20"/>
              <p:cNvSpPr/>
              <p:nvPr/>
            </p:nvSpPr>
            <p:spPr>
              <a:xfrm flipH="1">
                <a:off x="2653920" y="4952880"/>
                <a:ext cx="672839" cy="479520"/>
              </a:xfrm>
              <a:custGeom>
                <a:avLst/>
                <a:gdLst/>
                <a:ahLst/>
                <a:cxnLst/>
                <a:rect l="l" t="t" r="r" b="b"/>
                <a:pathLst>
                  <a:path w="336" h="2312">
                    <a:moveTo>
                      <a:pt x="0" y="2152"/>
                    </a:moveTo>
                    <a:cubicBezTo>
                      <a:pt x="72" y="2232"/>
                      <a:pt x="144" y="2312"/>
                      <a:pt x="192" y="2008"/>
                    </a:cubicBezTo>
                    <a:cubicBezTo>
                      <a:pt x="240" y="1704"/>
                      <a:pt x="264" y="656"/>
                      <a:pt x="288" y="328"/>
                    </a:cubicBezTo>
                    <a:cubicBezTo>
                      <a:pt x="312" y="0"/>
                      <a:pt x="328" y="88"/>
                      <a:pt x="336" y="40"/>
                    </a:cubicBezTo>
                  </a:path>
                </a:pathLst>
              </a:custGeom>
              <a:noFill/>
              <a:ln w="38160">
                <a:solidFill>
                  <a:srgbClr val="000000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27" name="CustomShape 21"/>
            <p:cNvSpPr/>
            <p:nvPr/>
          </p:nvSpPr>
          <p:spPr>
            <a:xfrm>
              <a:off x="2269440" y="4149720"/>
              <a:ext cx="966880" cy="455039"/>
            </a:xfrm>
            <a:prstGeom prst="rect">
              <a:avLst/>
            </a:prstGeom>
            <a:noFill/>
            <a:ln w="381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1200" b="1" strike="noStrike" spc="-1" dirty="0">
                  <a:solidFill>
                    <a:srgbClr val="000000"/>
                  </a:solidFill>
                  <a:latin typeface="Symbol"/>
                  <a:ea typeface="DejaVu Sans"/>
                </a:rPr>
                <a:t>e</a:t>
              </a:r>
              <a:r>
                <a:rPr lang="fr-FR" sz="1200" b="1" strike="noStrike" spc="-1" dirty="0">
                  <a:solidFill>
                    <a:srgbClr val="000000"/>
                  </a:solidFill>
                  <a:latin typeface="Times New Roman"/>
                  <a:ea typeface="DejaVu Sans"/>
                </a:rPr>
                <a:t>2=</a:t>
              </a:r>
              <a:r>
                <a:rPr lang="fr-FR" sz="1200" b="1" strike="noStrike" spc="-1" dirty="0">
                  <a:solidFill>
                    <a:srgbClr val="000000"/>
                  </a:solidFill>
                  <a:latin typeface="Symbol"/>
                  <a:ea typeface="DejaVu Sans"/>
                </a:rPr>
                <a:t>e</a:t>
              </a:r>
              <a:r>
                <a:rPr lang="fr-FR" sz="1200" b="1" strike="noStrike" spc="-1" dirty="0">
                  <a:solidFill>
                    <a:srgbClr val="000000"/>
                  </a:solidFill>
                  <a:latin typeface="Times New Roman"/>
                  <a:ea typeface="DejaVu Sans"/>
                </a:rPr>
                <a:t>1/10</a:t>
              </a:r>
              <a:endParaRPr lang="fr-FR" sz="1200" b="0" strike="noStrike" spc="-1" dirty="0">
                <a:latin typeface="Arial"/>
              </a:endParaRPr>
            </a:p>
          </p:txBody>
        </p:sp>
        <p:sp>
          <p:nvSpPr>
            <p:cNvPr id="28" name="Line 22"/>
            <p:cNvSpPr/>
            <p:nvPr/>
          </p:nvSpPr>
          <p:spPr>
            <a:xfrm>
              <a:off x="2462401" y="5257801"/>
              <a:ext cx="385560" cy="360"/>
            </a:xfrm>
            <a:prstGeom prst="line">
              <a:avLst/>
            </a:prstGeom>
            <a:ln w="38160">
              <a:solidFill>
                <a:srgbClr val="FF0066"/>
              </a:solidFill>
              <a:round/>
              <a:headEnd type="oval" w="med" len="med"/>
              <a:tailEnd type="oval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23"/>
            <p:cNvSpPr/>
            <p:nvPr/>
          </p:nvSpPr>
          <p:spPr>
            <a:xfrm rot="20499600">
              <a:off x="3859986" y="4807495"/>
              <a:ext cx="840960" cy="171721"/>
            </a:xfrm>
            <a:prstGeom prst="leftArrow">
              <a:avLst>
                <a:gd name="adj1" fmla="val 50000"/>
                <a:gd name="adj2" fmla="val 101887"/>
              </a:avLst>
            </a:prstGeom>
            <a:solidFill>
              <a:srgbClr val="FF0066"/>
            </a:solidFill>
            <a:ln w="381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2" name="Group 24"/>
          <p:cNvGrpSpPr/>
          <p:nvPr/>
        </p:nvGrpSpPr>
        <p:grpSpPr>
          <a:xfrm>
            <a:off x="5922441" y="2164098"/>
            <a:ext cx="961372" cy="651292"/>
            <a:chOff x="5190830" y="4251149"/>
            <a:chExt cx="1734267" cy="969571"/>
          </a:xfrm>
        </p:grpSpPr>
        <p:sp>
          <p:nvSpPr>
            <p:cNvPr id="33" name="CustomShape 25"/>
            <p:cNvSpPr/>
            <p:nvPr/>
          </p:nvSpPr>
          <p:spPr>
            <a:xfrm rot="3792000">
              <a:off x="5925851" y="3516128"/>
              <a:ext cx="264226" cy="1734267"/>
            </a:xfrm>
            <a:prstGeom prst="downArrow">
              <a:avLst>
                <a:gd name="adj1" fmla="val 50000"/>
                <a:gd name="adj2" fmla="val 275000"/>
              </a:avLst>
            </a:prstGeom>
            <a:solidFill>
              <a:srgbClr val="FF0066"/>
            </a:solidFill>
            <a:ln w="9360">
              <a:solidFill>
                <a:srgbClr val="00000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26"/>
            <p:cNvSpPr/>
            <p:nvPr/>
          </p:nvSpPr>
          <p:spPr>
            <a:xfrm>
              <a:off x="5286960" y="4765680"/>
              <a:ext cx="1445040" cy="45504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2400" b="1" strike="noStrike" spc="-1" dirty="0" err="1">
                  <a:solidFill>
                    <a:srgbClr val="FF0066"/>
                  </a:solidFill>
                  <a:latin typeface="Times New Roman"/>
                  <a:ea typeface="DejaVu Sans"/>
                </a:rPr>
                <a:t>Widening</a:t>
              </a:r>
              <a:endParaRPr lang="fr-FR" sz="2400" b="0" strike="noStrike" spc="-1" dirty="0">
                <a:latin typeface="Arial"/>
              </a:endParaRPr>
            </a:p>
          </p:txBody>
        </p:sp>
      </p:grpSp>
      <p:grpSp>
        <p:nvGrpSpPr>
          <p:cNvPr id="35" name="Group 27"/>
          <p:cNvGrpSpPr/>
          <p:nvPr/>
        </p:nvGrpSpPr>
        <p:grpSpPr>
          <a:xfrm>
            <a:off x="5904035" y="1594871"/>
            <a:ext cx="1033080" cy="3141252"/>
            <a:chOff x="5354734" y="3169886"/>
            <a:chExt cx="1863626" cy="4676355"/>
          </a:xfrm>
        </p:grpSpPr>
        <p:sp>
          <p:nvSpPr>
            <p:cNvPr id="36" name="Line 28"/>
            <p:cNvSpPr/>
            <p:nvPr/>
          </p:nvSpPr>
          <p:spPr>
            <a:xfrm>
              <a:off x="6421193" y="3169886"/>
              <a:ext cx="361" cy="4661641"/>
            </a:xfrm>
            <a:prstGeom prst="line">
              <a:avLst/>
            </a:prstGeom>
            <a:ln w="28440" cap="rnd">
              <a:solidFill>
                <a:srgbClr val="800080"/>
              </a:solidFill>
              <a:prstDash val="sysDot"/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CustomShape 29"/>
            <p:cNvSpPr/>
            <p:nvPr/>
          </p:nvSpPr>
          <p:spPr>
            <a:xfrm>
              <a:off x="5543640" y="5691960"/>
              <a:ext cx="684360" cy="207360"/>
            </a:xfrm>
            <a:prstGeom prst="leftArrow">
              <a:avLst>
                <a:gd name="adj1" fmla="val 50000"/>
                <a:gd name="adj2" fmla="val 75000"/>
              </a:avLst>
            </a:prstGeom>
            <a:solidFill>
              <a:schemeClr val="folHlink"/>
            </a:solidFill>
            <a:ln w="9360">
              <a:solidFill>
                <a:srgbClr val="80008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30"/>
            <p:cNvSpPr/>
            <p:nvPr/>
          </p:nvSpPr>
          <p:spPr>
            <a:xfrm>
              <a:off x="5354734" y="7476671"/>
              <a:ext cx="597600" cy="363599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1800" b="1" strike="noStrike" spc="-1" dirty="0">
                  <a:solidFill>
                    <a:srgbClr val="800080"/>
                  </a:solidFill>
                  <a:latin typeface="Times New Roman"/>
                  <a:ea typeface="DejaVu Sans"/>
                </a:rPr>
                <a:t>NIR</a:t>
              </a:r>
              <a:endParaRPr lang="fr-FR" sz="1800" b="0" strike="noStrike" spc="-1" dirty="0">
                <a:latin typeface="Arial"/>
              </a:endParaRPr>
            </a:p>
          </p:txBody>
        </p:sp>
        <p:sp>
          <p:nvSpPr>
            <p:cNvPr id="39" name="CustomShape 31"/>
            <p:cNvSpPr/>
            <p:nvPr/>
          </p:nvSpPr>
          <p:spPr>
            <a:xfrm>
              <a:off x="6534000" y="5691960"/>
              <a:ext cx="684360" cy="207360"/>
            </a:xfrm>
            <a:prstGeom prst="rightArrow">
              <a:avLst>
                <a:gd name="adj1" fmla="val 50000"/>
                <a:gd name="adj2" fmla="val 75000"/>
              </a:avLst>
            </a:prstGeom>
            <a:solidFill>
              <a:schemeClr val="folHlink"/>
            </a:solidFill>
            <a:ln w="9360">
              <a:solidFill>
                <a:srgbClr val="800080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CustomShape 32"/>
            <p:cNvSpPr/>
            <p:nvPr/>
          </p:nvSpPr>
          <p:spPr>
            <a:xfrm>
              <a:off x="6551459" y="7482642"/>
              <a:ext cx="649441" cy="363599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1800" b="1" strike="noStrike" spc="-1" dirty="0">
                  <a:solidFill>
                    <a:srgbClr val="800080"/>
                  </a:solidFill>
                  <a:latin typeface="Times New Roman"/>
                  <a:ea typeface="DejaVu Sans"/>
                </a:rPr>
                <a:t>MIR</a:t>
              </a:r>
              <a:endParaRPr lang="fr-FR" sz="1800" b="0" strike="noStrike" spc="-1" dirty="0">
                <a:latin typeface="Arial"/>
              </a:endParaRPr>
            </a:p>
          </p:txBody>
        </p:sp>
      </p:grpSp>
      <p:sp>
        <p:nvSpPr>
          <p:cNvPr id="41" name="CustomShape 33"/>
          <p:cNvSpPr/>
          <p:nvPr/>
        </p:nvSpPr>
        <p:spPr>
          <a:xfrm>
            <a:off x="7540980" y="4489320"/>
            <a:ext cx="683699" cy="47383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fr-FR" sz="1800" b="1" strike="noStrike" spc="-1" dirty="0" smtClean="0">
                <a:solidFill>
                  <a:srgbClr val="006666"/>
                </a:solidFill>
                <a:latin typeface="Times New Roman"/>
                <a:ea typeface="DejaVu Sans"/>
              </a:rPr>
              <a:t>3µm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42" name="CustomShape 34"/>
          <p:cNvSpPr/>
          <p:nvPr/>
        </p:nvSpPr>
        <p:spPr>
          <a:xfrm>
            <a:off x="2281794" y="4530720"/>
            <a:ext cx="759533" cy="6127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fr-FR" sz="1800" b="1" strike="noStrike" spc="-1" dirty="0" smtClean="0">
                <a:solidFill>
                  <a:srgbClr val="006666"/>
                </a:solidFill>
                <a:latin typeface="Times New Roman"/>
                <a:ea typeface="DejaVu Sans"/>
              </a:rPr>
              <a:t>1µm</a:t>
            </a:r>
            <a:endParaRPr lang="fr-FR" sz="1800" b="0" strike="noStrike" spc="-1" dirty="0">
              <a:latin typeface="Arial"/>
            </a:endParaRPr>
          </a:p>
        </p:txBody>
      </p:sp>
      <p:sp>
        <p:nvSpPr>
          <p:cNvPr id="43" name="CustomShape 35"/>
          <p:cNvSpPr/>
          <p:nvPr/>
        </p:nvSpPr>
        <p:spPr>
          <a:xfrm>
            <a:off x="4788666" y="4516016"/>
            <a:ext cx="621037" cy="6127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fr-FR" sz="1800" b="1" strike="noStrike" spc="-1" dirty="0" smtClean="0">
                <a:solidFill>
                  <a:srgbClr val="006666"/>
                </a:solidFill>
                <a:latin typeface="Times New Roman"/>
                <a:ea typeface="DejaVu Sans"/>
              </a:rPr>
              <a:t>1,5µm</a:t>
            </a:r>
            <a:endParaRPr lang="fr-FR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7176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8"/>
            <a:ext cx="654196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Pourquoi le Proche Infrarouge?</a:t>
            </a:r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Le Phénotypage et la SPIR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45" name="Group 81"/>
          <p:cNvGrpSpPr>
            <a:grpSpLocks/>
          </p:cNvGrpSpPr>
          <p:nvPr/>
        </p:nvGrpSpPr>
        <p:grpSpPr bwMode="auto">
          <a:xfrm>
            <a:off x="1245197" y="1508760"/>
            <a:ext cx="6974205" cy="3286482"/>
            <a:chOff x="196" y="1344"/>
            <a:chExt cx="5402" cy="2768"/>
          </a:xfrm>
        </p:grpSpPr>
        <p:sp>
          <p:nvSpPr>
            <p:cNvPr id="46" name="Text Box 50"/>
            <p:cNvSpPr txBox="1">
              <a:spLocks noChangeArrowheads="1"/>
            </p:cNvSpPr>
            <p:nvPr/>
          </p:nvSpPr>
          <p:spPr bwMode="auto">
            <a:xfrm>
              <a:off x="1872" y="1344"/>
              <a:ext cx="36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altLang="fr-FR" sz="1200" b="1">
                  <a:solidFill>
                    <a:srgbClr val="006666"/>
                  </a:solidFill>
                  <a:latin typeface="Times New Roman" panose="02020603050405020304" pitchFamily="18" charset="0"/>
                </a:rPr>
                <a:t>NIR</a:t>
              </a:r>
              <a:endParaRPr lang="fr-FR" altLang="fr-FR" sz="120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" name="Text Box 51"/>
            <p:cNvSpPr txBox="1">
              <a:spLocks noChangeArrowheads="1"/>
            </p:cNvSpPr>
            <p:nvPr/>
          </p:nvSpPr>
          <p:spPr bwMode="auto">
            <a:xfrm>
              <a:off x="432" y="3490"/>
              <a:ext cx="2081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altLang="fr-FR" sz="1400" b="1" dirty="0" smtClean="0">
                  <a:solidFill>
                    <a:srgbClr val="006666"/>
                  </a:solidFill>
                  <a:latin typeface="Times New Roman" panose="02020603050405020304" pitchFamily="18" charset="0"/>
                </a:rPr>
                <a:t>Faible </a:t>
              </a:r>
              <a:r>
                <a:rPr lang="fr-FR" altLang="fr-FR" sz="1400" b="1" dirty="0">
                  <a:solidFill>
                    <a:srgbClr val="006666"/>
                  </a:solidFill>
                  <a:latin typeface="Symbol" panose="05050102010706020507" pitchFamily="18" charset="2"/>
                </a:rPr>
                <a:t>e</a:t>
              </a:r>
              <a:r>
                <a:rPr lang="fr-FR" altLang="fr-FR" sz="1400" b="1" dirty="0">
                  <a:solidFill>
                    <a:srgbClr val="006666"/>
                  </a:solidFill>
                  <a:latin typeface="Times New Roman" panose="02020603050405020304" pitchFamily="18" charset="0"/>
                </a:rPr>
                <a:t> :</a:t>
              </a:r>
              <a:r>
                <a:rPr lang="fr-FR" altLang="fr-FR" sz="1400" b="1" dirty="0">
                  <a:latin typeface="Times New Roman" panose="02020603050405020304" pitchFamily="18" charset="0"/>
                </a:rPr>
                <a:t> </a:t>
              </a:r>
              <a:r>
                <a:rPr lang="fr-FR" altLang="fr-FR" sz="1400" b="1" dirty="0" smtClean="0">
                  <a:latin typeface="Times New Roman" panose="02020603050405020304" pitchFamily="18" charset="0"/>
                </a:rPr>
                <a:t>Rayon pénètre</a:t>
              </a:r>
              <a:endParaRPr lang="fr-FR" altLang="fr-FR" sz="1400" b="1" dirty="0">
                <a:latin typeface="Times New Roman" panose="02020603050405020304" pitchFamily="18" charset="0"/>
              </a:endParaRPr>
            </a:p>
            <a:p>
              <a:pPr eaLnBrk="0" hangingPunct="0"/>
              <a:r>
                <a:rPr lang="fr-FR" altLang="fr-FR" sz="1400" b="1" dirty="0" smtClean="0">
                  <a:latin typeface="Times New Roman" panose="02020603050405020304" pitchFamily="18" charset="0"/>
                </a:rPr>
                <a:t>Spectre encombré (maths</a:t>
              </a:r>
              <a:r>
                <a:rPr lang="fr-FR" altLang="fr-FR" sz="1400" b="1" dirty="0">
                  <a:latin typeface="Times New Roman" panose="02020603050405020304" pitchFamily="18" charset="0"/>
                </a:rPr>
                <a:t>)</a:t>
              </a:r>
            </a:p>
            <a:p>
              <a:pPr eaLnBrk="0" hangingPunct="0"/>
              <a:r>
                <a:rPr lang="fr-FR" altLang="fr-FR" sz="1400" b="1" dirty="0" smtClean="0">
                  <a:latin typeface="Times New Roman" panose="02020603050405020304" pitchFamily="18" charset="0"/>
                </a:rPr>
                <a:t>Pas de préparation d’échantillon</a:t>
              </a:r>
              <a:endParaRPr lang="fr-FR" altLang="fr-FR" sz="14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8" name="Line 52"/>
            <p:cNvSpPr>
              <a:spLocks noChangeShapeType="1"/>
            </p:cNvSpPr>
            <p:nvPr/>
          </p:nvSpPr>
          <p:spPr bwMode="auto">
            <a:xfrm flipH="1" flipV="1">
              <a:off x="1193" y="3216"/>
              <a:ext cx="343" cy="144"/>
            </a:xfrm>
            <a:prstGeom prst="line">
              <a:avLst/>
            </a:prstGeom>
            <a:noFill/>
            <a:ln w="9525">
              <a:solidFill>
                <a:srgbClr val="FF00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200"/>
            </a:p>
          </p:txBody>
        </p:sp>
        <p:sp>
          <p:nvSpPr>
            <p:cNvPr id="49" name="Line 53"/>
            <p:cNvSpPr>
              <a:spLocks noChangeShapeType="1"/>
            </p:cNvSpPr>
            <p:nvPr/>
          </p:nvSpPr>
          <p:spPr bwMode="auto">
            <a:xfrm flipH="1" flipV="1">
              <a:off x="1630" y="3087"/>
              <a:ext cx="242" cy="129"/>
            </a:xfrm>
            <a:prstGeom prst="line">
              <a:avLst/>
            </a:prstGeom>
            <a:noFill/>
            <a:ln w="9525">
              <a:solidFill>
                <a:srgbClr val="FF0066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200"/>
            </a:p>
          </p:txBody>
        </p:sp>
        <p:sp>
          <p:nvSpPr>
            <p:cNvPr id="50" name="Text Box 54"/>
            <p:cNvSpPr txBox="1">
              <a:spLocks noChangeArrowheads="1"/>
            </p:cNvSpPr>
            <p:nvPr/>
          </p:nvSpPr>
          <p:spPr bwMode="auto">
            <a:xfrm>
              <a:off x="1536" y="3216"/>
              <a:ext cx="863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altLang="fr-FR" sz="1200" b="1">
                  <a:solidFill>
                    <a:srgbClr val="FF0066"/>
                  </a:solidFill>
                  <a:latin typeface="Times New Roman" panose="02020603050405020304" pitchFamily="18" charset="0"/>
                </a:rPr>
                <a:t>Combinaisons</a:t>
              </a:r>
              <a:endParaRPr lang="fr-FR" altLang="fr-FR" sz="1100" b="1">
                <a:solidFill>
                  <a:srgbClr val="FF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" name="Text Box 57"/>
            <p:cNvSpPr txBox="1">
              <a:spLocks noChangeArrowheads="1"/>
            </p:cNvSpPr>
            <p:nvPr/>
          </p:nvSpPr>
          <p:spPr bwMode="auto">
            <a:xfrm>
              <a:off x="514" y="1632"/>
              <a:ext cx="70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altLang="fr-FR" sz="1200" b="1">
                  <a:solidFill>
                    <a:schemeClr val="tx2"/>
                  </a:solidFill>
                  <a:latin typeface="Times New Roman" panose="02020603050405020304" pitchFamily="18" charset="0"/>
                </a:rPr>
                <a:t>Harmonics</a:t>
              </a:r>
              <a:endParaRPr lang="fr-FR" altLang="fr-FR" sz="1100" b="1">
                <a:solidFill>
                  <a:srgbClr val="FF00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" name="Line 55"/>
            <p:cNvSpPr>
              <a:spLocks noChangeShapeType="1"/>
            </p:cNvSpPr>
            <p:nvPr/>
          </p:nvSpPr>
          <p:spPr bwMode="auto">
            <a:xfrm flipH="1">
              <a:off x="1169" y="1969"/>
              <a:ext cx="48" cy="100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200"/>
            </a:p>
          </p:txBody>
        </p:sp>
        <p:sp>
          <p:nvSpPr>
            <p:cNvPr id="53" name="Line 56"/>
            <p:cNvSpPr>
              <a:spLocks noChangeShapeType="1"/>
            </p:cNvSpPr>
            <p:nvPr/>
          </p:nvSpPr>
          <p:spPr bwMode="auto">
            <a:xfrm>
              <a:off x="1444" y="1926"/>
              <a:ext cx="744" cy="615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200"/>
            </a:p>
          </p:txBody>
        </p:sp>
        <p:sp>
          <p:nvSpPr>
            <p:cNvPr id="54" name="Line 43"/>
            <p:cNvSpPr>
              <a:spLocks noChangeShapeType="1"/>
            </p:cNvSpPr>
            <p:nvPr/>
          </p:nvSpPr>
          <p:spPr bwMode="auto">
            <a:xfrm flipV="1">
              <a:off x="478" y="1942"/>
              <a:ext cx="0" cy="156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200"/>
            </a:p>
          </p:txBody>
        </p:sp>
        <p:sp>
          <p:nvSpPr>
            <p:cNvPr id="55" name="Line 44"/>
            <p:cNvSpPr>
              <a:spLocks noChangeShapeType="1"/>
            </p:cNvSpPr>
            <p:nvPr/>
          </p:nvSpPr>
          <p:spPr bwMode="auto">
            <a:xfrm>
              <a:off x="258" y="3471"/>
              <a:ext cx="257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200"/>
            </a:p>
          </p:txBody>
        </p:sp>
        <p:sp>
          <p:nvSpPr>
            <p:cNvPr id="56" name="Freeform 46"/>
            <p:cNvSpPr>
              <a:spLocks/>
            </p:cNvSpPr>
            <p:nvPr/>
          </p:nvSpPr>
          <p:spPr bwMode="auto">
            <a:xfrm>
              <a:off x="447" y="2529"/>
              <a:ext cx="2322" cy="929"/>
            </a:xfrm>
            <a:custGeom>
              <a:avLst/>
              <a:gdLst>
                <a:gd name="T0" fmla="*/ 0 w 3552"/>
                <a:gd name="T1" fmla="*/ 2080 h 2152"/>
                <a:gd name="T2" fmla="*/ 720 w 3552"/>
                <a:gd name="T3" fmla="*/ 2032 h 2152"/>
                <a:gd name="T4" fmla="*/ 1056 w 3552"/>
                <a:gd name="T5" fmla="*/ 1360 h 2152"/>
                <a:gd name="T6" fmla="*/ 1248 w 3552"/>
                <a:gd name="T7" fmla="*/ 1456 h 2152"/>
                <a:gd name="T8" fmla="*/ 1584 w 3552"/>
                <a:gd name="T9" fmla="*/ 1408 h 2152"/>
                <a:gd name="T10" fmla="*/ 1824 w 3552"/>
                <a:gd name="T11" fmla="*/ 1024 h 2152"/>
                <a:gd name="T12" fmla="*/ 2304 w 3552"/>
                <a:gd name="T13" fmla="*/ 1360 h 2152"/>
                <a:gd name="T14" fmla="*/ 2880 w 3552"/>
                <a:gd name="T15" fmla="*/ 16 h 2152"/>
                <a:gd name="T16" fmla="*/ 3552 w 3552"/>
                <a:gd name="T17" fmla="*/ 1264 h 2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2" h="2152">
                  <a:moveTo>
                    <a:pt x="0" y="2080"/>
                  </a:moveTo>
                  <a:cubicBezTo>
                    <a:pt x="272" y="2116"/>
                    <a:pt x="544" y="2152"/>
                    <a:pt x="720" y="2032"/>
                  </a:cubicBezTo>
                  <a:cubicBezTo>
                    <a:pt x="896" y="1912"/>
                    <a:pt x="968" y="1456"/>
                    <a:pt x="1056" y="1360"/>
                  </a:cubicBezTo>
                  <a:cubicBezTo>
                    <a:pt x="1144" y="1264"/>
                    <a:pt x="1160" y="1448"/>
                    <a:pt x="1248" y="1456"/>
                  </a:cubicBezTo>
                  <a:cubicBezTo>
                    <a:pt x="1336" y="1464"/>
                    <a:pt x="1488" y="1480"/>
                    <a:pt x="1584" y="1408"/>
                  </a:cubicBezTo>
                  <a:cubicBezTo>
                    <a:pt x="1680" y="1336"/>
                    <a:pt x="1704" y="1032"/>
                    <a:pt x="1824" y="1024"/>
                  </a:cubicBezTo>
                  <a:cubicBezTo>
                    <a:pt x="1944" y="1016"/>
                    <a:pt x="2128" y="1528"/>
                    <a:pt x="2304" y="1360"/>
                  </a:cubicBezTo>
                  <a:cubicBezTo>
                    <a:pt x="2480" y="1192"/>
                    <a:pt x="2672" y="32"/>
                    <a:pt x="2880" y="16"/>
                  </a:cubicBezTo>
                  <a:cubicBezTo>
                    <a:pt x="3088" y="0"/>
                    <a:pt x="3440" y="1056"/>
                    <a:pt x="3552" y="1264"/>
                  </a:cubicBezTo>
                </a:path>
              </a:pathLst>
            </a:custGeom>
            <a:noFill/>
            <a:ln w="28575" cap="flat" cmpd="sng">
              <a:solidFill>
                <a:srgbClr val="00666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200"/>
            </a:p>
          </p:txBody>
        </p:sp>
        <p:sp>
          <p:nvSpPr>
            <p:cNvPr id="57" name="Text Box 61"/>
            <p:cNvSpPr txBox="1">
              <a:spLocks noChangeArrowheads="1"/>
            </p:cNvSpPr>
            <p:nvPr/>
          </p:nvSpPr>
          <p:spPr bwMode="auto">
            <a:xfrm>
              <a:off x="196" y="1951"/>
              <a:ext cx="255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eaLnBrk="0" hangingPunct="0"/>
              <a:r>
                <a:rPr lang="fr-FR" altLang="fr-FR" sz="1200">
                  <a:solidFill>
                    <a:srgbClr val="006666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8" name="Line 39"/>
            <p:cNvSpPr>
              <a:spLocks noChangeShapeType="1"/>
            </p:cNvSpPr>
            <p:nvPr/>
          </p:nvSpPr>
          <p:spPr bwMode="auto">
            <a:xfrm flipH="1" flipV="1">
              <a:off x="3208" y="1920"/>
              <a:ext cx="0" cy="15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200"/>
            </a:p>
          </p:txBody>
        </p:sp>
        <p:sp>
          <p:nvSpPr>
            <p:cNvPr id="59" name="Line 40"/>
            <p:cNvSpPr>
              <a:spLocks noChangeShapeType="1"/>
            </p:cNvSpPr>
            <p:nvPr/>
          </p:nvSpPr>
          <p:spPr bwMode="auto">
            <a:xfrm>
              <a:off x="3024" y="3470"/>
              <a:ext cx="257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200"/>
            </a:p>
          </p:txBody>
        </p:sp>
        <p:sp>
          <p:nvSpPr>
            <p:cNvPr id="60" name="Text Box 41"/>
            <p:cNvSpPr txBox="1">
              <a:spLocks noChangeArrowheads="1"/>
            </p:cNvSpPr>
            <p:nvPr/>
          </p:nvSpPr>
          <p:spPr bwMode="auto">
            <a:xfrm>
              <a:off x="2927" y="2105"/>
              <a:ext cx="22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fr-FR" altLang="fr-FR" sz="1200">
                  <a:solidFill>
                    <a:srgbClr val="006666"/>
                  </a:solidFill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61" name="Freeform 48"/>
            <p:cNvSpPr>
              <a:spLocks/>
            </p:cNvSpPr>
            <p:nvPr/>
          </p:nvSpPr>
          <p:spPr bwMode="auto">
            <a:xfrm>
              <a:off x="3208" y="1989"/>
              <a:ext cx="1256" cy="1492"/>
            </a:xfrm>
            <a:custGeom>
              <a:avLst/>
              <a:gdLst>
                <a:gd name="T0" fmla="*/ 0 w 1256"/>
                <a:gd name="T1" fmla="*/ 1371 h 1492"/>
                <a:gd name="T2" fmla="*/ 444 w 1256"/>
                <a:gd name="T3" fmla="*/ 1375 h 1492"/>
                <a:gd name="T4" fmla="*/ 576 w 1256"/>
                <a:gd name="T5" fmla="*/ 1387 h 1492"/>
                <a:gd name="T6" fmla="*/ 636 w 1256"/>
                <a:gd name="T7" fmla="*/ 831 h 1492"/>
                <a:gd name="T8" fmla="*/ 672 w 1256"/>
                <a:gd name="T9" fmla="*/ 1395 h 1492"/>
                <a:gd name="T10" fmla="*/ 728 w 1256"/>
                <a:gd name="T11" fmla="*/ 1031 h 1492"/>
                <a:gd name="T12" fmla="*/ 752 w 1256"/>
                <a:gd name="T13" fmla="*/ 1235 h 1492"/>
                <a:gd name="T14" fmla="*/ 772 w 1256"/>
                <a:gd name="T15" fmla="*/ 1371 h 1492"/>
                <a:gd name="T16" fmla="*/ 820 w 1256"/>
                <a:gd name="T17" fmla="*/ 1375 h 1492"/>
                <a:gd name="T18" fmla="*/ 1072 w 1256"/>
                <a:gd name="T19" fmla="*/ 1371 h 1492"/>
                <a:gd name="T20" fmla="*/ 1114 w 1256"/>
                <a:gd name="T21" fmla="*/ 1311 h 1492"/>
                <a:gd name="T22" fmla="*/ 1140 w 1256"/>
                <a:gd name="T23" fmla="*/ 863 h 1492"/>
                <a:gd name="T24" fmla="*/ 1164 w 1256"/>
                <a:gd name="T25" fmla="*/ 1391 h 1492"/>
                <a:gd name="T26" fmla="*/ 1220 w 1256"/>
                <a:gd name="T27" fmla="*/ 255 h 1492"/>
                <a:gd name="T28" fmla="*/ 1240 w 1256"/>
                <a:gd name="T29" fmla="*/ 87 h 1492"/>
                <a:gd name="T30" fmla="*/ 1248 w 1256"/>
                <a:gd name="T31" fmla="*/ 775 h 1492"/>
                <a:gd name="T32" fmla="*/ 1256 w 1256"/>
                <a:gd name="T33" fmla="*/ 1187 h 1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56" h="1492">
                  <a:moveTo>
                    <a:pt x="0" y="1371"/>
                  </a:moveTo>
                  <a:cubicBezTo>
                    <a:pt x="74" y="1372"/>
                    <a:pt x="348" y="1372"/>
                    <a:pt x="444" y="1375"/>
                  </a:cubicBezTo>
                  <a:cubicBezTo>
                    <a:pt x="540" y="1378"/>
                    <a:pt x="544" y="1478"/>
                    <a:pt x="576" y="1387"/>
                  </a:cubicBezTo>
                  <a:cubicBezTo>
                    <a:pt x="608" y="1296"/>
                    <a:pt x="620" y="830"/>
                    <a:pt x="636" y="831"/>
                  </a:cubicBezTo>
                  <a:cubicBezTo>
                    <a:pt x="652" y="832"/>
                    <a:pt x="657" y="1362"/>
                    <a:pt x="672" y="1395"/>
                  </a:cubicBezTo>
                  <a:cubicBezTo>
                    <a:pt x="687" y="1428"/>
                    <a:pt x="715" y="1058"/>
                    <a:pt x="728" y="1031"/>
                  </a:cubicBezTo>
                  <a:cubicBezTo>
                    <a:pt x="741" y="1004"/>
                    <a:pt x="745" y="1178"/>
                    <a:pt x="752" y="1235"/>
                  </a:cubicBezTo>
                  <a:cubicBezTo>
                    <a:pt x="759" y="1292"/>
                    <a:pt x="761" y="1348"/>
                    <a:pt x="772" y="1371"/>
                  </a:cubicBezTo>
                  <a:cubicBezTo>
                    <a:pt x="783" y="1394"/>
                    <a:pt x="770" y="1375"/>
                    <a:pt x="820" y="1375"/>
                  </a:cubicBezTo>
                  <a:cubicBezTo>
                    <a:pt x="870" y="1375"/>
                    <a:pt x="1023" y="1382"/>
                    <a:pt x="1072" y="1371"/>
                  </a:cubicBezTo>
                  <a:cubicBezTo>
                    <a:pt x="1121" y="1360"/>
                    <a:pt x="1103" y="1396"/>
                    <a:pt x="1114" y="1311"/>
                  </a:cubicBezTo>
                  <a:cubicBezTo>
                    <a:pt x="1125" y="1226"/>
                    <a:pt x="1132" y="850"/>
                    <a:pt x="1140" y="863"/>
                  </a:cubicBezTo>
                  <a:cubicBezTo>
                    <a:pt x="1148" y="876"/>
                    <a:pt x="1151" y="1492"/>
                    <a:pt x="1164" y="1391"/>
                  </a:cubicBezTo>
                  <a:cubicBezTo>
                    <a:pt x="1177" y="1290"/>
                    <a:pt x="1207" y="472"/>
                    <a:pt x="1220" y="255"/>
                  </a:cubicBezTo>
                  <a:cubicBezTo>
                    <a:pt x="1233" y="38"/>
                    <a:pt x="1235" y="0"/>
                    <a:pt x="1240" y="87"/>
                  </a:cubicBezTo>
                  <a:cubicBezTo>
                    <a:pt x="1245" y="174"/>
                    <a:pt x="1245" y="592"/>
                    <a:pt x="1248" y="775"/>
                  </a:cubicBezTo>
                  <a:cubicBezTo>
                    <a:pt x="1251" y="958"/>
                    <a:pt x="1254" y="1101"/>
                    <a:pt x="1256" y="1187"/>
                  </a:cubicBezTo>
                </a:path>
              </a:pathLst>
            </a:custGeom>
            <a:noFill/>
            <a:ln w="28575" cmpd="sng">
              <a:solidFill>
                <a:srgbClr val="00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200"/>
            </a:p>
          </p:txBody>
        </p:sp>
        <p:sp>
          <p:nvSpPr>
            <p:cNvPr id="62" name="Freeform 49"/>
            <p:cNvSpPr>
              <a:spLocks/>
            </p:cNvSpPr>
            <p:nvPr/>
          </p:nvSpPr>
          <p:spPr bwMode="auto">
            <a:xfrm>
              <a:off x="4464" y="2028"/>
              <a:ext cx="1104" cy="1416"/>
            </a:xfrm>
            <a:custGeom>
              <a:avLst/>
              <a:gdLst>
                <a:gd name="T0" fmla="*/ 0 w 1104"/>
                <a:gd name="T1" fmla="*/ 1144 h 1416"/>
                <a:gd name="T2" fmla="*/ 32 w 1104"/>
                <a:gd name="T3" fmla="*/ 1312 h 1416"/>
                <a:gd name="T4" fmla="*/ 96 w 1104"/>
                <a:gd name="T5" fmla="*/ 1332 h 1416"/>
                <a:gd name="T6" fmla="*/ 128 w 1104"/>
                <a:gd name="T7" fmla="*/ 1332 h 1416"/>
                <a:gd name="T8" fmla="*/ 168 w 1104"/>
                <a:gd name="T9" fmla="*/ 1332 h 1416"/>
                <a:gd name="T10" fmla="*/ 196 w 1104"/>
                <a:gd name="T11" fmla="*/ 984 h 1416"/>
                <a:gd name="T12" fmla="*/ 212 w 1104"/>
                <a:gd name="T13" fmla="*/ 1340 h 1416"/>
                <a:gd name="T14" fmla="*/ 252 w 1104"/>
                <a:gd name="T15" fmla="*/ 876 h 1416"/>
                <a:gd name="T16" fmla="*/ 264 w 1104"/>
                <a:gd name="T17" fmla="*/ 1340 h 1416"/>
                <a:gd name="T18" fmla="*/ 320 w 1104"/>
                <a:gd name="T19" fmla="*/ 1332 h 1416"/>
                <a:gd name="T20" fmla="*/ 384 w 1104"/>
                <a:gd name="T21" fmla="*/ 1336 h 1416"/>
                <a:gd name="T22" fmla="*/ 388 w 1104"/>
                <a:gd name="T23" fmla="*/ 944 h 1416"/>
                <a:gd name="T24" fmla="*/ 392 w 1104"/>
                <a:gd name="T25" fmla="*/ 556 h 1416"/>
                <a:gd name="T26" fmla="*/ 416 w 1104"/>
                <a:gd name="T27" fmla="*/ 804 h 1416"/>
                <a:gd name="T28" fmla="*/ 436 w 1104"/>
                <a:gd name="T29" fmla="*/ 1336 h 1416"/>
                <a:gd name="T30" fmla="*/ 447 w 1104"/>
                <a:gd name="T31" fmla="*/ 650 h 1416"/>
                <a:gd name="T32" fmla="*/ 447 w 1104"/>
                <a:gd name="T33" fmla="*/ 28 h 1416"/>
                <a:gd name="T34" fmla="*/ 472 w 1104"/>
                <a:gd name="T35" fmla="*/ 484 h 1416"/>
                <a:gd name="T36" fmla="*/ 504 w 1104"/>
                <a:gd name="T37" fmla="*/ 1032 h 1416"/>
                <a:gd name="T38" fmla="*/ 536 w 1104"/>
                <a:gd name="T39" fmla="*/ 412 h 1416"/>
                <a:gd name="T40" fmla="*/ 548 w 1104"/>
                <a:gd name="T41" fmla="*/ 744 h 1416"/>
                <a:gd name="T42" fmla="*/ 560 w 1104"/>
                <a:gd name="T43" fmla="*/ 1164 h 1416"/>
                <a:gd name="T44" fmla="*/ 688 w 1104"/>
                <a:gd name="T45" fmla="*/ 1332 h 1416"/>
                <a:gd name="T46" fmla="*/ 888 w 1104"/>
                <a:gd name="T47" fmla="*/ 1336 h 1416"/>
                <a:gd name="T48" fmla="*/ 1104 w 1104"/>
                <a:gd name="T49" fmla="*/ 1336 h 1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04" h="1416">
                  <a:moveTo>
                    <a:pt x="0" y="1144"/>
                  </a:moveTo>
                  <a:cubicBezTo>
                    <a:pt x="5" y="1172"/>
                    <a:pt x="16" y="1281"/>
                    <a:pt x="32" y="1312"/>
                  </a:cubicBezTo>
                  <a:cubicBezTo>
                    <a:pt x="48" y="1343"/>
                    <a:pt x="80" y="1329"/>
                    <a:pt x="96" y="1332"/>
                  </a:cubicBezTo>
                  <a:cubicBezTo>
                    <a:pt x="112" y="1335"/>
                    <a:pt x="116" y="1332"/>
                    <a:pt x="128" y="1332"/>
                  </a:cubicBezTo>
                  <a:cubicBezTo>
                    <a:pt x="140" y="1332"/>
                    <a:pt x="157" y="1390"/>
                    <a:pt x="168" y="1332"/>
                  </a:cubicBezTo>
                  <a:cubicBezTo>
                    <a:pt x="179" y="1274"/>
                    <a:pt x="189" y="983"/>
                    <a:pt x="196" y="984"/>
                  </a:cubicBezTo>
                  <a:cubicBezTo>
                    <a:pt x="203" y="985"/>
                    <a:pt x="203" y="1358"/>
                    <a:pt x="212" y="1340"/>
                  </a:cubicBezTo>
                  <a:cubicBezTo>
                    <a:pt x="221" y="1322"/>
                    <a:pt x="243" y="876"/>
                    <a:pt x="252" y="876"/>
                  </a:cubicBezTo>
                  <a:cubicBezTo>
                    <a:pt x="261" y="876"/>
                    <a:pt x="253" y="1264"/>
                    <a:pt x="264" y="1340"/>
                  </a:cubicBezTo>
                  <a:cubicBezTo>
                    <a:pt x="275" y="1416"/>
                    <a:pt x="300" y="1333"/>
                    <a:pt x="320" y="1332"/>
                  </a:cubicBezTo>
                  <a:cubicBezTo>
                    <a:pt x="340" y="1331"/>
                    <a:pt x="373" y="1401"/>
                    <a:pt x="384" y="1336"/>
                  </a:cubicBezTo>
                  <a:cubicBezTo>
                    <a:pt x="395" y="1271"/>
                    <a:pt x="387" y="1074"/>
                    <a:pt x="388" y="944"/>
                  </a:cubicBezTo>
                  <a:cubicBezTo>
                    <a:pt x="389" y="814"/>
                    <a:pt x="387" y="579"/>
                    <a:pt x="392" y="556"/>
                  </a:cubicBezTo>
                  <a:cubicBezTo>
                    <a:pt x="397" y="533"/>
                    <a:pt x="409" y="674"/>
                    <a:pt x="416" y="804"/>
                  </a:cubicBezTo>
                  <a:cubicBezTo>
                    <a:pt x="423" y="934"/>
                    <a:pt x="431" y="1362"/>
                    <a:pt x="436" y="1336"/>
                  </a:cubicBezTo>
                  <a:cubicBezTo>
                    <a:pt x="441" y="1310"/>
                    <a:pt x="445" y="868"/>
                    <a:pt x="447" y="650"/>
                  </a:cubicBezTo>
                  <a:cubicBezTo>
                    <a:pt x="449" y="432"/>
                    <a:pt x="443" y="56"/>
                    <a:pt x="447" y="28"/>
                  </a:cubicBezTo>
                  <a:cubicBezTo>
                    <a:pt x="451" y="0"/>
                    <a:pt x="463" y="317"/>
                    <a:pt x="472" y="484"/>
                  </a:cubicBezTo>
                  <a:cubicBezTo>
                    <a:pt x="481" y="651"/>
                    <a:pt x="493" y="1044"/>
                    <a:pt x="504" y="1032"/>
                  </a:cubicBezTo>
                  <a:cubicBezTo>
                    <a:pt x="515" y="1020"/>
                    <a:pt x="529" y="460"/>
                    <a:pt x="536" y="412"/>
                  </a:cubicBezTo>
                  <a:cubicBezTo>
                    <a:pt x="543" y="364"/>
                    <a:pt x="544" y="619"/>
                    <a:pt x="548" y="744"/>
                  </a:cubicBezTo>
                  <a:cubicBezTo>
                    <a:pt x="552" y="869"/>
                    <a:pt x="537" y="1066"/>
                    <a:pt x="560" y="1164"/>
                  </a:cubicBezTo>
                  <a:cubicBezTo>
                    <a:pt x="583" y="1262"/>
                    <a:pt x="633" y="1303"/>
                    <a:pt x="688" y="1332"/>
                  </a:cubicBezTo>
                  <a:cubicBezTo>
                    <a:pt x="743" y="1361"/>
                    <a:pt x="819" y="1335"/>
                    <a:pt x="888" y="1336"/>
                  </a:cubicBezTo>
                  <a:cubicBezTo>
                    <a:pt x="957" y="1337"/>
                    <a:pt x="1059" y="1336"/>
                    <a:pt x="1104" y="1336"/>
                  </a:cubicBezTo>
                </a:path>
              </a:pathLst>
            </a:custGeom>
            <a:noFill/>
            <a:ln w="28575" cmpd="sng">
              <a:solidFill>
                <a:srgbClr val="00666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200"/>
            </a:p>
          </p:txBody>
        </p:sp>
        <p:sp>
          <p:nvSpPr>
            <p:cNvPr id="63" name="Line 58"/>
            <p:cNvSpPr>
              <a:spLocks noChangeShapeType="1"/>
            </p:cNvSpPr>
            <p:nvPr/>
          </p:nvSpPr>
          <p:spPr bwMode="auto">
            <a:xfrm flipH="1">
              <a:off x="3888" y="1968"/>
              <a:ext cx="144" cy="81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200"/>
            </a:p>
          </p:txBody>
        </p:sp>
        <p:sp>
          <p:nvSpPr>
            <p:cNvPr id="64" name="Line 59"/>
            <p:cNvSpPr>
              <a:spLocks noChangeShapeType="1"/>
            </p:cNvSpPr>
            <p:nvPr/>
          </p:nvSpPr>
          <p:spPr bwMode="auto">
            <a:xfrm>
              <a:off x="4752" y="1872"/>
              <a:ext cx="144" cy="240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 sz="1200"/>
            </a:p>
          </p:txBody>
        </p:sp>
        <p:sp>
          <p:nvSpPr>
            <p:cNvPr id="65" name="Text Box 60"/>
            <p:cNvSpPr txBox="1">
              <a:spLocks noChangeArrowheads="1"/>
            </p:cNvSpPr>
            <p:nvPr/>
          </p:nvSpPr>
          <p:spPr bwMode="auto">
            <a:xfrm>
              <a:off x="3408" y="1680"/>
              <a:ext cx="871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altLang="fr-FR" sz="1200" b="1">
                  <a:solidFill>
                    <a:schemeClr val="folHlink"/>
                  </a:solidFill>
                  <a:latin typeface="Times New Roman" panose="02020603050405020304" pitchFamily="18" charset="0"/>
                </a:rPr>
                <a:t>Fundamentals</a:t>
              </a:r>
              <a:endParaRPr lang="fr-FR" altLang="fr-FR" sz="1100" b="1">
                <a:solidFill>
                  <a:schemeClr val="folHlink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6" name="Text Box 64"/>
            <p:cNvSpPr txBox="1">
              <a:spLocks noChangeArrowheads="1"/>
            </p:cNvSpPr>
            <p:nvPr/>
          </p:nvSpPr>
          <p:spPr bwMode="auto">
            <a:xfrm>
              <a:off x="3168" y="1344"/>
              <a:ext cx="38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altLang="fr-FR" sz="1200" b="1">
                  <a:solidFill>
                    <a:srgbClr val="006666"/>
                  </a:solidFill>
                  <a:latin typeface="Times New Roman" panose="02020603050405020304" pitchFamily="18" charset="0"/>
                </a:rPr>
                <a:t>MIR</a:t>
              </a:r>
              <a:endParaRPr lang="fr-FR" altLang="fr-FR" sz="120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7" name="Text Box 65"/>
            <p:cNvSpPr txBox="1">
              <a:spLocks noChangeArrowheads="1"/>
            </p:cNvSpPr>
            <p:nvPr/>
          </p:nvSpPr>
          <p:spPr bwMode="auto">
            <a:xfrm>
              <a:off x="3312" y="3484"/>
              <a:ext cx="1807" cy="6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altLang="fr-FR" sz="1400" b="1" dirty="0">
                  <a:solidFill>
                    <a:srgbClr val="006666"/>
                  </a:solidFill>
                  <a:latin typeface="Times New Roman" panose="02020603050405020304" pitchFamily="18" charset="0"/>
                </a:rPr>
                <a:t>High </a:t>
              </a:r>
              <a:r>
                <a:rPr lang="fr-FR" altLang="fr-FR" sz="1400" b="1" dirty="0">
                  <a:solidFill>
                    <a:srgbClr val="006666"/>
                  </a:solidFill>
                  <a:latin typeface="Symbol" panose="05050102010706020507" pitchFamily="18" charset="2"/>
                </a:rPr>
                <a:t>e</a:t>
              </a:r>
              <a:r>
                <a:rPr lang="fr-FR" altLang="fr-FR" sz="1400" b="1" dirty="0">
                  <a:solidFill>
                    <a:srgbClr val="006666"/>
                  </a:solidFill>
                  <a:latin typeface="Times New Roman" panose="02020603050405020304" pitchFamily="18" charset="0"/>
                </a:rPr>
                <a:t> :</a:t>
              </a:r>
              <a:r>
                <a:rPr lang="fr-FR" altLang="fr-FR" sz="1400" b="1" dirty="0">
                  <a:latin typeface="Times New Roman" panose="02020603050405020304" pitchFamily="18" charset="0"/>
                </a:rPr>
                <a:t> traces</a:t>
              </a:r>
            </a:p>
            <a:p>
              <a:pPr eaLnBrk="0" hangingPunct="0"/>
              <a:r>
                <a:rPr lang="fr-FR" altLang="fr-FR" sz="1400" b="1" dirty="0" smtClean="0">
                  <a:latin typeface="Times New Roman" panose="02020603050405020304" pitchFamily="18" charset="0"/>
                </a:rPr>
                <a:t>Spectre bien défini</a:t>
              </a:r>
              <a:endParaRPr lang="fr-FR" altLang="fr-FR" sz="1400" b="1" dirty="0">
                <a:latin typeface="Times New Roman" panose="02020603050405020304" pitchFamily="18" charset="0"/>
              </a:endParaRPr>
            </a:p>
            <a:p>
              <a:pPr eaLnBrk="0" hangingPunct="0"/>
              <a:r>
                <a:rPr lang="fr-FR" altLang="fr-FR" sz="1400" b="1" dirty="0" smtClean="0">
                  <a:latin typeface="Times New Roman" panose="02020603050405020304" pitchFamily="18" charset="0"/>
                </a:rPr>
                <a:t>Préparation de l’échantillon</a:t>
              </a:r>
              <a:endParaRPr lang="fr-FR" altLang="fr-FR" sz="1400" b="1" dirty="0"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133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01;g24875d0a63d_0_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2639" y="3833384"/>
            <a:ext cx="2201800" cy="107588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ZoneTexte 6"/>
          <p:cNvSpPr txBox="1"/>
          <p:nvPr/>
        </p:nvSpPr>
        <p:spPr>
          <a:xfrm>
            <a:off x="1071196" y="1062668"/>
            <a:ext cx="5035314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Pourquoi le Proche Infrarouge?</a:t>
            </a:r>
          </a:p>
          <a:p>
            <a:endParaRPr lang="fr-FR" sz="1200" dirty="0" smtClean="0"/>
          </a:p>
          <a:p>
            <a:endParaRPr lang="fr-FR" sz="1200" dirty="0"/>
          </a:p>
          <a:p>
            <a:pPr marL="273050" lvl="0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Avantages</a:t>
            </a:r>
          </a:p>
          <a:p>
            <a:pPr marL="730250" lvl="1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Pénétration </a:t>
            </a:r>
            <a:r>
              <a:rPr lang="fr-FR" sz="12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de la lumière + profonde que MIR (&gt;</a:t>
            </a: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1mm)</a:t>
            </a:r>
          </a:p>
          <a:p>
            <a:pPr marL="730250" lvl="1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Nombreux </a:t>
            </a:r>
            <a:r>
              <a:rPr lang="fr-FR" sz="12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composés sensibles dans cette </a:t>
            </a: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gamme</a:t>
            </a:r>
          </a:p>
          <a:p>
            <a:pPr marL="558800" lvl="1">
              <a:buClr>
                <a:schemeClr val="dk1"/>
              </a:buClr>
              <a:buSzPts val="2000"/>
            </a:pPr>
            <a:endParaRPr lang="fr-FR" sz="1200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273050" lvl="0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Inconvénients</a:t>
            </a:r>
          </a:p>
          <a:p>
            <a:pPr marL="730250" lvl="1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Bandes </a:t>
            </a:r>
            <a:r>
              <a:rPr lang="fr-FR" sz="12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larges -&gt; </a:t>
            </a: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Recouvrement</a:t>
            </a:r>
          </a:p>
          <a:p>
            <a:pPr marL="730250" lvl="1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Faible sensibilité (difficile si &lt; 0.1%)</a:t>
            </a:r>
          </a:p>
          <a:p>
            <a:pPr marL="730250" lvl="1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Nombreuses perturbations</a:t>
            </a:r>
          </a:p>
          <a:p>
            <a:pPr marL="1187450" lvl="2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Température</a:t>
            </a:r>
          </a:p>
          <a:p>
            <a:pPr marL="1187450" lvl="2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Granulométrie</a:t>
            </a:r>
          </a:p>
          <a:p>
            <a:pPr marL="1187450" lvl="2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Interactions </a:t>
            </a:r>
            <a:endParaRPr lang="fr-FR" sz="1200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1371600" lvl="0"/>
            <a:endParaRPr lang="fr-FR" sz="1200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914400" lvl="0"/>
            <a:r>
              <a:rPr lang="fr-FR" sz="12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      =&gt; Pas de modèle </a:t>
            </a: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simple</a:t>
            </a:r>
          </a:p>
          <a:p>
            <a:pPr marL="914400" lvl="0"/>
            <a:r>
              <a:rPr lang="fr-FR" sz="12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	</a:t>
            </a: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suivant </a:t>
            </a:r>
            <a:r>
              <a:rPr lang="fr-FR" sz="1200" dirty="0" err="1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Beer</a:t>
            </a: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-Lambert</a:t>
            </a:r>
            <a:endParaRPr lang="fr-FR" sz="1200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Le Phénotypage et la SPIR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8" name="Google Shape;202;g24875d0a63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653" y="2286778"/>
            <a:ext cx="3908918" cy="26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10;g24875d0a63d_0_0"/>
          <p:cNvSpPr txBox="1"/>
          <p:nvPr/>
        </p:nvSpPr>
        <p:spPr>
          <a:xfrm>
            <a:off x="1071196" y="4830960"/>
            <a:ext cx="263220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 err="1">
                <a:latin typeface="Calibri"/>
                <a:ea typeface="Calibri"/>
                <a:cs typeface="Calibri"/>
                <a:sym typeface="Calibri"/>
              </a:rPr>
              <a:t>NaCl</a:t>
            </a:r>
            <a:r>
              <a:rPr lang="fr-FR" sz="1200" dirty="0">
                <a:latin typeface="Calibri"/>
                <a:ea typeface="Calibri"/>
                <a:cs typeface="Calibri"/>
                <a:sym typeface="Calibri"/>
              </a:rPr>
              <a:t> dans de l’eau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5384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8"/>
            <a:ext cx="503531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Les données SPIR, de A à Z</a:t>
            </a:r>
          </a:p>
          <a:p>
            <a:endParaRPr lang="fr-FR" sz="1200" dirty="0" smtClean="0"/>
          </a:p>
          <a:p>
            <a:endParaRPr lang="fr-FR" sz="1200" dirty="0"/>
          </a:p>
          <a:p>
            <a:pPr marL="273050" lvl="0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Présentation de l’échantillon</a:t>
            </a:r>
          </a:p>
          <a:p>
            <a:pPr marL="273050" lvl="0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Séparation des longueurs d’onde</a:t>
            </a:r>
          </a:p>
          <a:p>
            <a:pPr marL="273050" lvl="0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Prétraitement des données</a:t>
            </a:r>
          </a:p>
          <a:p>
            <a:pPr marL="273050" lvl="0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Exploitation des données</a:t>
            </a:r>
            <a:endParaRPr lang="fr-FR" sz="1200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génération et traitement des données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8" name="Picture 5"/>
          <p:cNvPicPr/>
          <p:nvPr/>
        </p:nvPicPr>
        <p:blipFill>
          <a:blip r:embed="rId2"/>
          <a:stretch/>
        </p:blipFill>
        <p:spPr>
          <a:xfrm>
            <a:off x="4767501" y="3816161"/>
            <a:ext cx="394826" cy="524519"/>
          </a:xfrm>
          <a:prstGeom prst="rect">
            <a:avLst/>
          </a:prstGeom>
          <a:ln w="0">
            <a:noFill/>
          </a:ln>
        </p:spPr>
      </p:pic>
      <p:sp>
        <p:nvSpPr>
          <p:cNvPr id="9" name="CustomShape 15"/>
          <p:cNvSpPr/>
          <p:nvPr/>
        </p:nvSpPr>
        <p:spPr>
          <a:xfrm>
            <a:off x="3913857" y="2868091"/>
            <a:ext cx="439782" cy="466158"/>
          </a:xfrm>
          <a:prstGeom prst="rect">
            <a:avLst/>
          </a:prstGeom>
          <a:solidFill>
            <a:schemeClr val="bg1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Line 16"/>
          <p:cNvSpPr/>
          <p:nvPr/>
        </p:nvSpPr>
        <p:spPr>
          <a:xfrm>
            <a:off x="4561247" y="3534897"/>
            <a:ext cx="167130" cy="181706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18"/>
          <p:cNvSpPr/>
          <p:nvPr/>
        </p:nvSpPr>
        <p:spPr>
          <a:xfrm>
            <a:off x="4217624" y="4765379"/>
            <a:ext cx="1749100" cy="343794"/>
          </a:xfrm>
          <a:prstGeom prst="rect">
            <a:avLst/>
          </a:prstGeom>
          <a:noFill/>
          <a:ln w="9360">
            <a:solidFill>
              <a:srgbClr val="800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1600" b="0" strike="noStrike" spc="-1">
                <a:solidFill>
                  <a:srgbClr val="000000"/>
                </a:solidFill>
                <a:latin typeface="Tahoma"/>
                <a:ea typeface="DejaVu Sans"/>
              </a:rPr>
              <a:t>% R=(I/I</a:t>
            </a:r>
            <a:r>
              <a:rPr lang="fr-FR" sz="1600" b="0" strike="noStrike" spc="-1" baseline="-25000">
                <a:solidFill>
                  <a:srgbClr val="000000"/>
                </a:solidFill>
                <a:latin typeface="Tahoma"/>
                <a:ea typeface="DejaVu Sans"/>
              </a:rPr>
              <a:t>0)</a:t>
            </a:r>
            <a:r>
              <a:rPr lang="fr-FR" sz="1600" b="0" strike="noStrike" spc="-1">
                <a:solidFill>
                  <a:srgbClr val="000000"/>
                </a:solidFill>
                <a:latin typeface="Tahoma"/>
                <a:ea typeface="DejaVu Sans"/>
              </a:rPr>
              <a:t>*100)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12" name="CustomShape 19"/>
          <p:cNvSpPr/>
          <p:nvPr/>
        </p:nvSpPr>
        <p:spPr>
          <a:xfrm>
            <a:off x="3996380" y="2888807"/>
            <a:ext cx="221244" cy="3437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1600" b="0" strike="noStrike" spc="-1" dirty="0">
                <a:solidFill>
                  <a:srgbClr val="0070C0"/>
                </a:solidFill>
                <a:latin typeface="Tahoma"/>
                <a:ea typeface="DejaVu Sans"/>
              </a:rPr>
              <a:t>I</a:t>
            </a:r>
            <a:r>
              <a:rPr lang="fr-FR" sz="1600" b="0" strike="noStrike" spc="-1" baseline="-25000" dirty="0">
                <a:solidFill>
                  <a:srgbClr val="0070C0"/>
                </a:solidFill>
                <a:latin typeface="Tahoma"/>
                <a:ea typeface="DejaVu Sans"/>
              </a:rPr>
              <a:t>0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13" name="CustomShape 21"/>
          <p:cNvSpPr/>
          <p:nvPr/>
        </p:nvSpPr>
        <p:spPr>
          <a:xfrm>
            <a:off x="5659940" y="2991766"/>
            <a:ext cx="413141" cy="309954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fr-FR" sz="1600" spc="-1" dirty="0" smtClean="0">
                <a:solidFill>
                  <a:srgbClr val="C00000"/>
                </a:solidFill>
                <a:latin typeface="Tahoma"/>
              </a:rPr>
              <a:t>I</a:t>
            </a:r>
            <a:endParaRPr lang="fr-FR" sz="1600" spc="-1" dirty="0">
              <a:solidFill>
                <a:srgbClr val="C00000"/>
              </a:solidFill>
            </a:endParaRPr>
          </a:p>
          <a:p>
            <a:pPr algn="ctr">
              <a:lnSpc>
                <a:spcPct val="100000"/>
              </a:lnSpc>
              <a:buNone/>
            </a:pPr>
            <a:endParaRPr lang="fr-FR" sz="16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4" name="Line 22"/>
          <p:cNvSpPr/>
          <p:nvPr/>
        </p:nvSpPr>
        <p:spPr>
          <a:xfrm flipV="1">
            <a:off x="5384180" y="3458623"/>
            <a:ext cx="247053" cy="194457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CustomShape 2"/>
          <p:cNvSpPr/>
          <p:nvPr/>
        </p:nvSpPr>
        <p:spPr>
          <a:xfrm>
            <a:off x="1510374" y="3059394"/>
            <a:ext cx="214167" cy="30995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1600" b="0" strike="noStrike" spc="-1">
                <a:solidFill>
                  <a:srgbClr val="000000"/>
                </a:solidFill>
                <a:latin typeface="Tahoma"/>
                <a:ea typeface="DejaVu Sans"/>
              </a:rPr>
              <a:t>E</a:t>
            </a:r>
            <a:endParaRPr lang="fr-FR" sz="1600" b="0" strike="noStrike" spc="-1">
              <a:latin typeface="Arial"/>
            </a:endParaRPr>
          </a:p>
        </p:txBody>
      </p:sp>
      <p:grpSp>
        <p:nvGrpSpPr>
          <p:cNvPr id="16" name="Group 3"/>
          <p:cNvGrpSpPr/>
          <p:nvPr/>
        </p:nvGrpSpPr>
        <p:grpSpPr>
          <a:xfrm>
            <a:off x="1915014" y="3668192"/>
            <a:ext cx="1690655" cy="1193716"/>
            <a:chOff x="457200" y="2743200"/>
            <a:chExt cx="2924280" cy="1752480"/>
          </a:xfrm>
        </p:grpSpPr>
        <p:sp>
          <p:nvSpPr>
            <p:cNvPr id="17" name="Line 4"/>
            <p:cNvSpPr/>
            <p:nvPr/>
          </p:nvSpPr>
          <p:spPr>
            <a:xfrm flipV="1">
              <a:off x="457200" y="2743200"/>
              <a:ext cx="360" cy="175248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Line 5"/>
            <p:cNvSpPr/>
            <p:nvPr/>
          </p:nvSpPr>
          <p:spPr>
            <a:xfrm>
              <a:off x="457200" y="4419360"/>
              <a:ext cx="2057400" cy="36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6"/>
            <p:cNvSpPr/>
            <p:nvPr/>
          </p:nvSpPr>
          <p:spPr>
            <a:xfrm>
              <a:off x="2156040" y="3886200"/>
              <a:ext cx="1225440" cy="302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1050" b="0" strike="noStrike" spc="-1">
                  <a:solidFill>
                    <a:srgbClr val="000000"/>
                  </a:solidFill>
                  <a:latin typeface="Tahoma"/>
                  <a:ea typeface="DejaVu Sans"/>
                </a:rPr>
                <a:t>Energy (Hz)</a:t>
              </a:r>
              <a:endParaRPr lang="fr-FR" sz="1050" b="0" strike="noStrike" spc="-1">
                <a:latin typeface="Arial"/>
              </a:endParaRPr>
            </a:p>
          </p:txBody>
        </p:sp>
        <p:sp>
          <p:nvSpPr>
            <p:cNvPr id="20" name="CustomShape 7"/>
            <p:cNvSpPr/>
            <p:nvPr/>
          </p:nvSpPr>
          <p:spPr>
            <a:xfrm>
              <a:off x="457200" y="2895480"/>
              <a:ext cx="1675080" cy="265320"/>
            </a:xfrm>
            <a:custGeom>
              <a:avLst/>
              <a:gdLst/>
              <a:ahLst/>
              <a:cxnLst/>
              <a:rect l="l" t="t" r="r" b="b"/>
              <a:pathLst>
                <a:path w="1056" h="168">
                  <a:moveTo>
                    <a:pt x="0" y="168"/>
                  </a:moveTo>
                  <a:cubicBezTo>
                    <a:pt x="216" y="108"/>
                    <a:pt x="432" y="48"/>
                    <a:pt x="576" y="24"/>
                  </a:cubicBezTo>
                  <a:cubicBezTo>
                    <a:pt x="720" y="0"/>
                    <a:pt x="784" y="16"/>
                    <a:pt x="864" y="24"/>
                  </a:cubicBezTo>
                  <a:cubicBezTo>
                    <a:pt x="944" y="32"/>
                    <a:pt x="1024" y="64"/>
                    <a:pt x="1056" y="72"/>
                  </a:cubicBezTo>
                </a:path>
              </a:pathLst>
            </a:custGeom>
            <a:noFill/>
            <a:ln w="38160">
              <a:solidFill>
                <a:srgbClr val="0000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1" name="Line 17"/>
          <p:cNvSpPr/>
          <p:nvPr/>
        </p:nvSpPr>
        <p:spPr>
          <a:xfrm flipH="1">
            <a:off x="2883451" y="3067014"/>
            <a:ext cx="1030406" cy="481632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2" name="Group 8"/>
          <p:cNvGrpSpPr/>
          <p:nvPr/>
        </p:nvGrpSpPr>
        <p:grpSpPr>
          <a:xfrm>
            <a:off x="6742584" y="3127489"/>
            <a:ext cx="2045520" cy="1288860"/>
            <a:chOff x="5406840" y="2178000"/>
            <a:chExt cx="3538080" cy="1892160"/>
          </a:xfrm>
        </p:grpSpPr>
        <p:sp>
          <p:nvSpPr>
            <p:cNvPr id="23" name="Line 9"/>
            <p:cNvSpPr/>
            <p:nvPr/>
          </p:nvSpPr>
          <p:spPr>
            <a:xfrm flipV="1">
              <a:off x="5792040" y="2317680"/>
              <a:ext cx="360" cy="175248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" name="Line 10"/>
            <p:cNvSpPr/>
            <p:nvPr/>
          </p:nvSpPr>
          <p:spPr>
            <a:xfrm>
              <a:off x="5639400" y="3993840"/>
              <a:ext cx="2210040" cy="648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11"/>
            <p:cNvSpPr/>
            <p:nvPr/>
          </p:nvSpPr>
          <p:spPr>
            <a:xfrm>
              <a:off x="7719480" y="3543480"/>
              <a:ext cx="1225440" cy="302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1050" b="0" strike="noStrike" spc="-1">
                  <a:solidFill>
                    <a:srgbClr val="000000"/>
                  </a:solidFill>
                  <a:latin typeface="Tahoma"/>
                  <a:ea typeface="DejaVu Sans"/>
                </a:rPr>
                <a:t>Energy (Hz)</a:t>
              </a:r>
              <a:endParaRPr lang="fr-FR" sz="1050" b="0" strike="noStrike" spc="-1">
                <a:latin typeface="Arial"/>
              </a:endParaRPr>
            </a:p>
          </p:txBody>
        </p:sp>
        <p:sp>
          <p:nvSpPr>
            <p:cNvPr id="26" name="CustomShape 12"/>
            <p:cNvSpPr/>
            <p:nvPr/>
          </p:nvSpPr>
          <p:spPr>
            <a:xfrm>
              <a:off x="5792040" y="2590920"/>
              <a:ext cx="1675080" cy="1116000"/>
            </a:xfrm>
            <a:custGeom>
              <a:avLst/>
              <a:gdLst/>
              <a:ahLst/>
              <a:cxnLst/>
              <a:rect l="l" t="t" r="r" b="b"/>
              <a:pathLst>
                <a:path w="1008" h="704">
                  <a:moveTo>
                    <a:pt x="0" y="168"/>
                  </a:moveTo>
                  <a:cubicBezTo>
                    <a:pt x="84" y="144"/>
                    <a:pt x="168" y="120"/>
                    <a:pt x="240" y="120"/>
                  </a:cubicBezTo>
                  <a:cubicBezTo>
                    <a:pt x="312" y="120"/>
                    <a:pt x="376" y="80"/>
                    <a:pt x="432" y="168"/>
                  </a:cubicBezTo>
                  <a:cubicBezTo>
                    <a:pt x="488" y="256"/>
                    <a:pt x="544" y="592"/>
                    <a:pt x="576" y="648"/>
                  </a:cubicBezTo>
                  <a:cubicBezTo>
                    <a:pt x="608" y="704"/>
                    <a:pt x="608" y="600"/>
                    <a:pt x="624" y="504"/>
                  </a:cubicBezTo>
                  <a:cubicBezTo>
                    <a:pt x="640" y="408"/>
                    <a:pt x="608" y="144"/>
                    <a:pt x="672" y="72"/>
                  </a:cubicBezTo>
                  <a:cubicBezTo>
                    <a:pt x="736" y="0"/>
                    <a:pt x="872" y="36"/>
                    <a:pt x="1008" y="72"/>
                  </a:cubicBezTo>
                </a:path>
              </a:pathLst>
            </a:custGeom>
            <a:noFill/>
            <a:ln w="38160">
              <a:solidFill>
                <a:srgbClr val="C0504D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13"/>
            <p:cNvSpPr/>
            <p:nvPr/>
          </p:nvSpPr>
          <p:spPr>
            <a:xfrm>
              <a:off x="5792040" y="2590920"/>
              <a:ext cx="1675080" cy="265320"/>
            </a:xfrm>
            <a:custGeom>
              <a:avLst/>
              <a:gdLst/>
              <a:ahLst/>
              <a:cxnLst/>
              <a:rect l="l" t="t" r="r" b="b"/>
              <a:pathLst>
                <a:path w="1056" h="168">
                  <a:moveTo>
                    <a:pt x="0" y="168"/>
                  </a:moveTo>
                  <a:cubicBezTo>
                    <a:pt x="216" y="108"/>
                    <a:pt x="432" y="48"/>
                    <a:pt x="576" y="24"/>
                  </a:cubicBezTo>
                  <a:cubicBezTo>
                    <a:pt x="720" y="0"/>
                    <a:pt x="784" y="16"/>
                    <a:pt x="864" y="24"/>
                  </a:cubicBezTo>
                  <a:cubicBezTo>
                    <a:pt x="944" y="32"/>
                    <a:pt x="1024" y="64"/>
                    <a:pt x="1056" y="72"/>
                  </a:cubicBezTo>
                </a:path>
              </a:pathLst>
            </a:custGeom>
            <a:noFill/>
            <a:ln w="38160" cap="rnd">
              <a:solidFill>
                <a:srgbClr val="0000FF"/>
              </a:solidFill>
              <a:prstDash val="sys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14"/>
            <p:cNvSpPr/>
            <p:nvPr/>
          </p:nvSpPr>
          <p:spPr>
            <a:xfrm>
              <a:off x="5406840" y="2178000"/>
              <a:ext cx="254520" cy="39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1400" b="0" strike="noStrike" spc="-1">
                  <a:solidFill>
                    <a:srgbClr val="000000"/>
                  </a:solidFill>
                  <a:latin typeface="Tahoma"/>
                  <a:ea typeface="DejaVu Sans"/>
                </a:rPr>
                <a:t>I</a:t>
              </a:r>
              <a:endParaRPr lang="fr-FR" sz="1400" b="0" strike="noStrike" spc="-1">
                <a:latin typeface="Arial"/>
              </a:endParaRPr>
            </a:p>
          </p:txBody>
        </p:sp>
      </p:grpSp>
      <p:sp>
        <p:nvSpPr>
          <p:cNvPr id="32" name="Line 17"/>
          <p:cNvSpPr/>
          <p:nvPr/>
        </p:nvSpPr>
        <p:spPr>
          <a:xfrm>
            <a:off x="6073081" y="3134431"/>
            <a:ext cx="1361110" cy="637487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3" name="Group 53"/>
          <p:cNvGrpSpPr>
            <a:grpSpLocks/>
          </p:cNvGrpSpPr>
          <p:nvPr/>
        </p:nvGrpSpPr>
        <p:grpSpPr bwMode="auto">
          <a:xfrm>
            <a:off x="7317455" y="1876322"/>
            <a:ext cx="1524336" cy="1279588"/>
            <a:chOff x="3667" y="938"/>
            <a:chExt cx="1676" cy="1486"/>
          </a:xfrm>
        </p:grpSpPr>
        <p:sp>
          <p:nvSpPr>
            <p:cNvPr id="34" name="Line 22"/>
            <p:cNvSpPr>
              <a:spLocks noChangeShapeType="1"/>
            </p:cNvSpPr>
            <p:nvPr/>
          </p:nvSpPr>
          <p:spPr bwMode="auto">
            <a:xfrm flipV="1">
              <a:off x="4047" y="989"/>
              <a:ext cx="0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r-FR"/>
            </a:p>
          </p:txBody>
        </p:sp>
        <p:sp>
          <p:nvSpPr>
            <p:cNvPr id="35" name="Line 23"/>
            <p:cNvSpPr>
              <a:spLocks noChangeShapeType="1"/>
            </p:cNvSpPr>
            <p:nvPr/>
          </p:nvSpPr>
          <p:spPr bwMode="auto">
            <a:xfrm>
              <a:off x="3951" y="2045"/>
              <a:ext cx="1392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r-FR"/>
            </a:p>
          </p:txBody>
        </p:sp>
        <p:sp>
          <p:nvSpPr>
            <p:cNvPr id="36" name="Text Box 24"/>
            <p:cNvSpPr txBox="1">
              <a:spLocks noChangeArrowheads="1"/>
            </p:cNvSpPr>
            <p:nvPr/>
          </p:nvSpPr>
          <p:spPr bwMode="auto">
            <a:xfrm>
              <a:off x="4800" y="2162"/>
              <a:ext cx="161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fr-FR" altLang="fr-FR" sz="1400" dirty="0"/>
            </a:p>
          </p:txBody>
        </p:sp>
        <p:sp>
          <p:nvSpPr>
            <p:cNvPr id="37" name="Freeform 25"/>
            <p:cNvSpPr>
              <a:spLocks/>
            </p:cNvSpPr>
            <p:nvPr/>
          </p:nvSpPr>
          <p:spPr bwMode="auto">
            <a:xfrm rot="290458">
              <a:off x="4044" y="938"/>
              <a:ext cx="1295" cy="1101"/>
            </a:xfrm>
            <a:custGeom>
              <a:avLst/>
              <a:gdLst>
                <a:gd name="T0" fmla="*/ 0 w 1008"/>
                <a:gd name="T1" fmla="*/ 1573 h 704"/>
                <a:gd name="T2" fmla="*/ 840 w 1008"/>
                <a:gd name="T3" fmla="*/ 1124 h 704"/>
                <a:gd name="T4" fmla="*/ 1512 w 1008"/>
                <a:gd name="T5" fmla="*/ 1573 h 704"/>
                <a:gd name="T6" fmla="*/ 2017 w 1008"/>
                <a:gd name="T7" fmla="*/ 6059 h 704"/>
                <a:gd name="T8" fmla="*/ 2184 w 1008"/>
                <a:gd name="T9" fmla="*/ 4714 h 704"/>
                <a:gd name="T10" fmla="*/ 2352 w 1008"/>
                <a:gd name="T11" fmla="*/ 677 h 704"/>
                <a:gd name="T12" fmla="*/ 3529 w 1008"/>
                <a:gd name="T13" fmla="*/ 677 h 7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8" h="704">
                  <a:moveTo>
                    <a:pt x="0" y="168"/>
                  </a:moveTo>
                  <a:cubicBezTo>
                    <a:pt x="84" y="144"/>
                    <a:pt x="168" y="120"/>
                    <a:pt x="240" y="120"/>
                  </a:cubicBezTo>
                  <a:cubicBezTo>
                    <a:pt x="312" y="120"/>
                    <a:pt x="376" y="80"/>
                    <a:pt x="432" y="168"/>
                  </a:cubicBezTo>
                  <a:cubicBezTo>
                    <a:pt x="488" y="256"/>
                    <a:pt x="544" y="592"/>
                    <a:pt x="576" y="648"/>
                  </a:cubicBezTo>
                  <a:cubicBezTo>
                    <a:pt x="608" y="704"/>
                    <a:pt x="608" y="600"/>
                    <a:pt x="624" y="504"/>
                  </a:cubicBezTo>
                  <a:cubicBezTo>
                    <a:pt x="640" y="408"/>
                    <a:pt x="608" y="144"/>
                    <a:pt x="672" y="72"/>
                  </a:cubicBezTo>
                  <a:cubicBezTo>
                    <a:pt x="736" y="0"/>
                    <a:pt x="872" y="36"/>
                    <a:pt x="1008" y="72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r-FR"/>
            </a:p>
          </p:txBody>
        </p:sp>
        <p:sp>
          <p:nvSpPr>
            <p:cNvPr id="38" name="Text Box 27"/>
            <p:cNvSpPr txBox="1">
              <a:spLocks noChangeArrowheads="1"/>
            </p:cNvSpPr>
            <p:nvPr/>
          </p:nvSpPr>
          <p:spPr bwMode="auto">
            <a:xfrm>
              <a:off x="3667" y="1075"/>
              <a:ext cx="368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fr-FR" altLang="fr-FR" sz="2000" dirty="0"/>
                <a:t>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1901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8"/>
            <a:ext cx="5035314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Les données SPIR, de A à Z</a:t>
            </a:r>
          </a:p>
          <a:p>
            <a:endParaRPr lang="fr-FR" sz="1200" dirty="0" smtClean="0"/>
          </a:p>
          <a:p>
            <a:endParaRPr lang="fr-FR" sz="1200" dirty="0"/>
          </a:p>
          <a:p>
            <a:pPr marL="273050" lvl="0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Présentation de </a:t>
            </a: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l’échantillon</a:t>
            </a:r>
          </a:p>
          <a:p>
            <a:pPr marL="730250" lvl="1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err="1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Reflexion</a:t>
            </a: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/Transmission</a:t>
            </a:r>
            <a:endParaRPr lang="fr-FR" sz="1200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273050" lvl="0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Séparation des longueurs </a:t>
            </a: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d’onde</a:t>
            </a:r>
          </a:p>
          <a:p>
            <a:pPr marL="730250" lvl="1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Filtre</a:t>
            </a:r>
          </a:p>
          <a:p>
            <a:pPr marL="730250" lvl="1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Réseau de diffraction</a:t>
            </a:r>
          </a:p>
          <a:p>
            <a:pPr marL="730250" lvl="1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Transformée de Fourier</a:t>
            </a:r>
            <a:endParaRPr lang="fr-FR" sz="1200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marL="273050" lvl="0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Prétraitement des données</a:t>
            </a:r>
          </a:p>
          <a:p>
            <a:pPr marL="273050" lvl="0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Exploitation des </a:t>
            </a: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données</a:t>
            </a:r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génération et traitement des données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42" name="Group 23"/>
          <p:cNvGrpSpPr>
            <a:grpSpLocks/>
          </p:cNvGrpSpPr>
          <p:nvPr/>
        </p:nvGrpSpPr>
        <p:grpSpPr bwMode="auto">
          <a:xfrm>
            <a:off x="3539973" y="2130625"/>
            <a:ext cx="5521435" cy="2962086"/>
            <a:chOff x="-218" y="1384"/>
            <a:chExt cx="5668" cy="2600"/>
          </a:xfrm>
        </p:grpSpPr>
        <p:sp>
          <p:nvSpPr>
            <p:cNvPr id="43" name="Rectangle 5"/>
            <p:cNvSpPr>
              <a:spLocks noChangeArrowheads="1"/>
            </p:cNvSpPr>
            <p:nvPr/>
          </p:nvSpPr>
          <p:spPr bwMode="auto">
            <a:xfrm>
              <a:off x="2496" y="1776"/>
              <a:ext cx="288" cy="86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4" name="Line 6"/>
            <p:cNvSpPr>
              <a:spLocks noChangeShapeType="1"/>
            </p:cNvSpPr>
            <p:nvPr/>
          </p:nvSpPr>
          <p:spPr bwMode="auto">
            <a:xfrm>
              <a:off x="1728" y="2256"/>
              <a:ext cx="720" cy="0"/>
            </a:xfrm>
            <a:prstGeom prst="line">
              <a:avLst/>
            </a:prstGeom>
            <a:noFill/>
            <a:ln w="762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5" name="Line 7"/>
            <p:cNvSpPr>
              <a:spLocks noChangeShapeType="1"/>
            </p:cNvSpPr>
            <p:nvPr/>
          </p:nvSpPr>
          <p:spPr bwMode="auto">
            <a:xfrm>
              <a:off x="2832" y="2256"/>
              <a:ext cx="720" cy="0"/>
            </a:xfrm>
            <a:prstGeom prst="line">
              <a:avLst/>
            </a:prstGeom>
            <a:noFill/>
            <a:ln w="762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6" name="Oval 8"/>
            <p:cNvSpPr>
              <a:spLocks noChangeArrowheads="1"/>
            </p:cNvSpPr>
            <p:nvPr/>
          </p:nvSpPr>
          <p:spPr bwMode="auto">
            <a:xfrm>
              <a:off x="1392" y="2112"/>
              <a:ext cx="336" cy="33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7" name="Rectangle 9"/>
            <p:cNvSpPr>
              <a:spLocks noChangeArrowheads="1"/>
            </p:cNvSpPr>
            <p:nvPr/>
          </p:nvSpPr>
          <p:spPr bwMode="auto">
            <a:xfrm flipH="1">
              <a:off x="4032" y="2064"/>
              <a:ext cx="240" cy="28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48" name="Text Box 10"/>
            <p:cNvSpPr txBox="1">
              <a:spLocks noChangeArrowheads="1"/>
            </p:cNvSpPr>
            <p:nvPr/>
          </p:nvSpPr>
          <p:spPr bwMode="auto">
            <a:xfrm>
              <a:off x="4164" y="2418"/>
              <a:ext cx="1286" cy="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altLang="fr-FR" sz="2000" b="1" dirty="0" err="1" smtClean="0">
                  <a:latin typeface="Times New Roman" panose="02020603050405020304" pitchFamily="18" charset="0"/>
                </a:rPr>
                <a:t>Detecteur</a:t>
              </a:r>
              <a:endParaRPr lang="fr-FR" altLang="fr-FR" sz="2000" b="1" dirty="0">
                <a:latin typeface="Times New Roman" panose="02020603050405020304" pitchFamily="18" charset="0"/>
              </a:endParaRPr>
            </a:p>
          </p:txBody>
        </p:sp>
        <p:sp>
          <p:nvSpPr>
            <p:cNvPr id="49" name="Rectangle 11"/>
            <p:cNvSpPr>
              <a:spLocks noChangeArrowheads="1"/>
            </p:cNvSpPr>
            <p:nvPr/>
          </p:nvSpPr>
          <p:spPr bwMode="auto">
            <a:xfrm rot="5400000">
              <a:off x="2496" y="3408"/>
              <a:ext cx="288" cy="86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0" name="Line 12"/>
            <p:cNvSpPr>
              <a:spLocks noChangeShapeType="1"/>
            </p:cNvSpPr>
            <p:nvPr/>
          </p:nvSpPr>
          <p:spPr bwMode="auto">
            <a:xfrm rot="2591760" flipV="1">
              <a:off x="1625" y="3386"/>
              <a:ext cx="969" cy="188"/>
            </a:xfrm>
            <a:prstGeom prst="line">
              <a:avLst/>
            </a:prstGeom>
            <a:noFill/>
            <a:ln w="762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1" name="Line 13"/>
            <p:cNvSpPr>
              <a:spLocks noChangeShapeType="1"/>
            </p:cNvSpPr>
            <p:nvPr/>
          </p:nvSpPr>
          <p:spPr bwMode="auto">
            <a:xfrm rot="19079742">
              <a:off x="2672" y="3351"/>
              <a:ext cx="960" cy="192"/>
            </a:xfrm>
            <a:prstGeom prst="line">
              <a:avLst/>
            </a:prstGeom>
            <a:noFill/>
            <a:ln w="76200">
              <a:solidFill>
                <a:srgbClr val="FF99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2" name="Oval 14"/>
            <p:cNvSpPr>
              <a:spLocks noChangeArrowheads="1"/>
            </p:cNvSpPr>
            <p:nvPr/>
          </p:nvSpPr>
          <p:spPr bwMode="auto">
            <a:xfrm>
              <a:off x="1392" y="3024"/>
              <a:ext cx="336" cy="336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3" name="Rectangle 15"/>
            <p:cNvSpPr>
              <a:spLocks noChangeArrowheads="1"/>
            </p:cNvSpPr>
            <p:nvPr/>
          </p:nvSpPr>
          <p:spPr bwMode="auto">
            <a:xfrm>
              <a:off x="4032" y="2976"/>
              <a:ext cx="240" cy="28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4" name="Text Box 16"/>
            <p:cNvSpPr txBox="1">
              <a:spLocks noChangeArrowheads="1"/>
            </p:cNvSpPr>
            <p:nvPr/>
          </p:nvSpPr>
          <p:spPr bwMode="auto">
            <a:xfrm>
              <a:off x="-218" y="2130"/>
              <a:ext cx="12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altLang="fr-FR" b="1" dirty="0">
                  <a:solidFill>
                    <a:srgbClr val="006666"/>
                  </a:solidFill>
                  <a:latin typeface="Times New Roman" panose="02020603050405020304" pitchFamily="18" charset="0"/>
                </a:rPr>
                <a:t>Transmission</a:t>
              </a:r>
              <a:endParaRPr lang="fr-FR" altLang="fr-FR" dirty="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Text Box 17"/>
            <p:cNvSpPr txBox="1">
              <a:spLocks noChangeArrowheads="1"/>
            </p:cNvSpPr>
            <p:nvPr/>
          </p:nvSpPr>
          <p:spPr bwMode="auto">
            <a:xfrm>
              <a:off x="-46" y="3055"/>
              <a:ext cx="106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altLang="fr-FR" b="1" dirty="0" err="1">
                  <a:solidFill>
                    <a:srgbClr val="006666"/>
                  </a:solidFill>
                  <a:latin typeface="Times New Roman" panose="02020603050405020304" pitchFamily="18" charset="0"/>
                </a:rPr>
                <a:t>Reflectance</a:t>
              </a:r>
              <a:endParaRPr lang="fr-FR" altLang="fr-FR" dirty="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6" name="Rectangle 18"/>
            <p:cNvSpPr>
              <a:spLocks noChangeArrowheads="1"/>
            </p:cNvSpPr>
            <p:nvPr/>
          </p:nvSpPr>
          <p:spPr bwMode="auto">
            <a:xfrm flipH="1">
              <a:off x="3648" y="1968"/>
              <a:ext cx="384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7" name="Rectangle 19"/>
            <p:cNvSpPr>
              <a:spLocks noChangeArrowheads="1"/>
            </p:cNvSpPr>
            <p:nvPr/>
          </p:nvSpPr>
          <p:spPr bwMode="auto">
            <a:xfrm flipH="1">
              <a:off x="3648" y="2880"/>
              <a:ext cx="384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58" name="Text Box 20"/>
            <p:cNvSpPr txBox="1">
              <a:spLocks noChangeArrowheads="1"/>
            </p:cNvSpPr>
            <p:nvPr/>
          </p:nvSpPr>
          <p:spPr bwMode="auto">
            <a:xfrm>
              <a:off x="830" y="2481"/>
              <a:ext cx="126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altLang="fr-FR" sz="2800" b="1" dirty="0">
                  <a:solidFill>
                    <a:srgbClr val="CC00FF"/>
                  </a:solidFill>
                  <a:latin typeface="Times New Roman" panose="02020603050405020304" pitchFamily="18" charset="0"/>
                </a:rPr>
                <a:t>Source	</a:t>
              </a:r>
            </a:p>
          </p:txBody>
        </p:sp>
        <p:sp>
          <p:nvSpPr>
            <p:cNvPr id="59" name="Text Box 21"/>
            <p:cNvSpPr txBox="1">
              <a:spLocks noChangeArrowheads="1"/>
            </p:cNvSpPr>
            <p:nvPr/>
          </p:nvSpPr>
          <p:spPr bwMode="auto">
            <a:xfrm>
              <a:off x="3663" y="1408"/>
              <a:ext cx="1735" cy="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altLang="fr-FR" b="1" dirty="0" err="1" smtClean="0">
                  <a:solidFill>
                    <a:srgbClr val="006666"/>
                  </a:solidFill>
                  <a:latin typeface="Times New Roman" panose="02020603050405020304" pitchFamily="18" charset="0"/>
                </a:rPr>
                <a:t>Selection</a:t>
              </a:r>
              <a:r>
                <a:rPr lang="fr-FR" altLang="fr-FR" b="1" dirty="0" smtClean="0">
                  <a:solidFill>
                    <a:srgbClr val="006666"/>
                  </a:solidFill>
                  <a:latin typeface="Times New Roman" panose="02020603050405020304" pitchFamily="18" charset="0"/>
                </a:rPr>
                <a:t> des </a:t>
              </a:r>
              <a:r>
                <a:rPr lang="fr-FR" altLang="fr-FR" b="1" dirty="0">
                  <a:solidFill>
                    <a:srgbClr val="006666"/>
                  </a:solidFill>
                  <a:latin typeface="Symbol" panose="05050102010706020507" pitchFamily="18" charset="2"/>
                </a:rPr>
                <a:t>l</a:t>
              </a:r>
              <a:r>
                <a:rPr lang="fr-FR" altLang="fr-FR" b="1" dirty="0" smtClean="0">
                  <a:solidFill>
                    <a:srgbClr val="006666"/>
                  </a:solidFill>
                  <a:latin typeface="Times New Roman" panose="02020603050405020304" pitchFamily="18" charset="0"/>
                </a:rPr>
                <a:t> </a:t>
              </a:r>
              <a:endParaRPr lang="fr-FR" altLang="fr-FR" b="1" dirty="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60" name="Text Box 22"/>
            <p:cNvSpPr txBox="1">
              <a:spLocks noChangeArrowheads="1"/>
            </p:cNvSpPr>
            <p:nvPr/>
          </p:nvSpPr>
          <p:spPr bwMode="auto">
            <a:xfrm>
              <a:off x="1489" y="1384"/>
              <a:ext cx="2013" cy="4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altLang="fr-FR" sz="2800" b="1" dirty="0" smtClean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Echantillon</a:t>
              </a:r>
              <a:endParaRPr lang="fr-FR" altLang="fr-FR" sz="2800" b="1" dirty="0">
                <a:solidFill>
                  <a:schemeClr val="folHlink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2" name="Group 50"/>
          <p:cNvGrpSpPr>
            <a:grpSpLocks/>
          </p:cNvGrpSpPr>
          <p:nvPr/>
        </p:nvGrpSpPr>
        <p:grpSpPr bwMode="auto">
          <a:xfrm>
            <a:off x="5628889" y="929659"/>
            <a:ext cx="3167196" cy="778219"/>
            <a:chOff x="230" y="2640"/>
            <a:chExt cx="4906" cy="1440"/>
          </a:xfrm>
        </p:grpSpPr>
        <p:grpSp>
          <p:nvGrpSpPr>
            <p:cNvPr id="64" name="Group 14"/>
            <p:cNvGrpSpPr>
              <a:grpSpLocks/>
            </p:cNvGrpSpPr>
            <p:nvPr/>
          </p:nvGrpSpPr>
          <p:grpSpPr bwMode="auto">
            <a:xfrm>
              <a:off x="384" y="3024"/>
              <a:ext cx="1968" cy="1056"/>
              <a:chOff x="2016" y="1344"/>
              <a:chExt cx="1968" cy="1056"/>
            </a:xfrm>
          </p:grpSpPr>
          <p:sp>
            <p:nvSpPr>
              <p:cNvPr id="92" name="Rectangle 15"/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1968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93" name="Line 16"/>
              <p:cNvSpPr>
                <a:spLocks noChangeShapeType="1"/>
              </p:cNvSpPr>
              <p:nvPr/>
            </p:nvSpPr>
            <p:spPr bwMode="auto">
              <a:xfrm>
                <a:off x="2064" y="1440"/>
                <a:ext cx="960" cy="86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94" name="Line 17"/>
              <p:cNvSpPr>
                <a:spLocks noChangeShapeType="1"/>
              </p:cNvSpPr>
              <p:nvPr/>
            </p:nvSpPr>
            <p:spPr bwMode="auto">
              <a:xfrm flipV="1">
                <a:off x="3024" y="1344"/>
                <a:ext cx="576" cy="960"/>
              </a:xfrm>
              <a:prstGeom prst="line">
                <a:avLst/>
              </a:prstGeom>
              <a:noFill/>
              <a:ln w="12700">
                <a:solidFill>
                  <a:srgbClr val="FF006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95" name="Line 18"/>
              <p:cNvSpPr>
                <a:spLocks noChangeShapeType="1"/>
              </p:cNvSpPr>
              <p:nvPr/>
            </p:nvSpPr>
            <p:spPr bwMode="auto">
              <a:xfrm flipV="1">
                <a:off x="3024" y="1536"/>
                <a:ext cx="720" cy="768"/>
              </a:xfrm>
              <a:prstGeom prst="line">
                <a:avLst/>
              </a:prstGeom>
              <a:noFill/>
              <a:ln w="28575">
                <a:solidFill>
                  <a:srgbClr val="FF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96" name="Line 19"/>
              <p:cNvSpPr>
                <a:spLocks noChangeShapeType="1"/>
              </p:cNvSpPr>
              <p:nvPr/>
            </p:nvSpPr>
            <p:spPr bwMode="auto">
              <a:xfrm flipV="1">
                <a:off x="3024" y="1776"/>
                <a:ext cx="864" cy="52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97" name="Line 20"/>
              <p:cNvSpPr>
                <a:spLocks noChangeShapeType="1"/>
              </p:cNvSpPr>
              <p:nvPr/>
            </p:nvSpPr>
            <p:spPr bwMode="auto">
              <a:xfrm flipV="1">
                <a:off x="3072" y="1968"/>
                <a:ext cx="912" cy="336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98" name="Line 21"/>
              <p:cNvSpPr>
                <a:spLocks noChangeShapeType="1"/>
              </p:cNvSpPr>
              <p:nvPr/>
            </p:nvSpPr>
            <p:spPr bwMode="auto">
              <a:xfrm flipV="1">
                <a:off x="3072" y="2160"/>
                <a:ext cx="912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65" name="Line 22"/>
            <p:cNvSpPr>
              <a:spLocks noChangeShapeType="1"/>
            </p:cNvSpPr>
            <p:nvPr/>
          </p:nvSpPr>
          <p:spPr bwMode="auto">
            <a:xfrm>
              <a:off x="1920" y="2736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6" name="Line 23"/>
            <p:cNvSpPr>
              <a:spLocks noChangeShapeType="1"/>
            </p:cNvSpPr>
            <p:nvPr/>
          </p:nvSpPr>
          <p:spPr bwMode="auto">
            <a:xfrm>
              <a:off x="2256" y="3264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7" name="Rectangle 24"/>
            <p:cNvSpPr>
              <a:spLocks noChangeArrowheads="1"/>
            </p:cNvSpPr>
            <p:nvPr/>
          </p:nvSpPr>
          <p:spPr bwMode="auto">
            <a:xfrm>
              <a:off x="2304" y="3072"/>
              <a:ext cx="144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68" name="Text Box 25"/>
            <p:cNvSpPr txBox="1">
              <a:spLocks noChangeArrowheads="1"/>
            </p:cNvSpPr>
            <p:nvPr/>
          </p:nvSpPr>
          <p:spPr bwMode="auto">
            <a:xfrm>
              <a:off x="230" y="2688"/>
              <a:ext cx="1374" cy="3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altLang="fr-FR" sz="1100">
                  <a:solidFill>
                    <a:srgbClr val="006666"/>
                  </a:solidFill>
                  <a:latin typeface="Times New Roman" panose="02020603050405020304" pitchFamily="18" charset="0"/>
                </a:rPr>
                <a:t>Rotating</a:t>
              </a:r>
              <a:r>
                <a:rPr lang="fr-FR" altLang="fr-FR" sz="1100" dirty="0">
                  <a:solidFill>
                    <a:srgbClr val="006666"/>
                  </a:solidFill>
                  <a:latin typeface="Times New Roman" panose="02020603050405020304" pitchFamily="18" charset="0"/>
                </a:rPr>
                <a:t> </a:t>
              </a:r>
              <a:r>
                <a:rPr lang="fr-FR" altLang="fr-FR" sz="1100" dirty="0" err="1">
                  <a:solidFill>
                    <a:srgbClr val="006666"/>
                  </a:solidFill>
                  <a:latin typeface="Times New Roman" panose="02020603050405020304" pitchFamily="18" charset="0"/>
                </a:rPr>
                <a:t>grating</a:t>
              </a:r>
              <a:endParaRPr lang="fr-FR" altLang="fr-FR" sz="1100" dirty="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69" name="Group 27"/>
            <p:cNvGrpSpPr>
              <a:grpSpLocks/>
            </p:cNvGrpSpPr>
            <p:nvPr/>
          </p:nvGrpSpPr>
          <p:grpSpPr bwMode="auto">
            <a:xfrm>
              <a:off x="3168" y="3024"/>
              <a:ext cx="1968" cy="1056"/>
              <a:chOff x="2016" y="1344"/>
              <a:chExt cx="1968" cy="1056"/>
            </a:xfrm>
          </p:grpSpPr>
          <p:sp>
            <p:nvSpPr>
              <p:cNvPr id="85" name="Rectangle 28"/>
              <p:cNvSpPr>
                <a:spLocks noChangeArrowheads="1"/>
              </p:cNvSpPr>
              <p:nvPr/>
            </p:nvSpPr>
            <p:spPr bwMode="auto">
              <a:xfrm>
                <a:off x="2016" y="2304"/>
                <a:ext cx="1968" cy="9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86" name="Line 29"/>
              <p:cNvSpPr>
                <a:spLocks noChangeShapeType="1"/>
              </p:cNvSpPr>
              <p:nvPr/>
            </p:nvSpPr>
            <p:spPr bwMode="auto">
              <a:xfrm>
                <a:off x="2064" y="1440"/>
                <a:ext cx="960" cy="86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87" name="Line 30"/>
              <p:cNvSpPr>
                <a:spLocks noChangeShapeType="1"/>
              </p:cNvSpPr>
              <p:nvPr/>
            </p:nvSpPr>
            <p:spPr bwMode="auto">
              <a:xfrm flipV="1">
                <a:off x="3024" y="1344"/>
                <a:ext cx="576" cy="960"/>
              </a:xfrm>
              <a:prstGeom prst="line">
                <a:avLst/>
              </a:prstGeom>
              <a:noFill/>
              <a:ln w="12700">
                <a:solidFill>
                  <a:srgbClr val="FF0066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88" name="Line 31"/>
              <p:cNvSpPr>
                <a:spLocks noChangeShapeType="1"/>
              </p:cNvSpPr>
              <p:nvPr/>
            </p:nvSpPr>
            <p:spPr bwMode="auto">
              <a:xfrm flipV="1">
                <a:off x="3024" y="1536"/>
                <a:ext cx="720" cy="768"/>
              </a:xfrm>
              <a:prstGeom prst="line">
                <a:avLst/>
              </a:prstGeom>
              <a:noFill/>
              <a:ln w="28575">
                <a:solidFill>
                  <a:srgbClr val="FF99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89" name="Line 32"/>
              <p:cNvSpPr>
                <a:spLocks noChangeShapeType="1"/>
              </p:cNvSpPr>
              <p:nvPr/>
            </p:nvSpPr>
            <p:spPr bwMode="auto">
              <a:xfrm flipV="1">
                <a:off x="3024" y="1776"/>
                <a:ext cx="864" cy="528"/>
              </a:xfrm>
              <a:prstGeom prst="line">
                <a:avLst/>
              </a:prstGeom>
              <a:noFill/>
              <a:ln w="28575">
                <a:solidFill>
                  <a:srgbClr val="FFFF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90" name="Line 33"/>
              <p:cNvSpPr>
                <a:spLocks noChangeShapeType="1"/>
              </p:cNvSpPr>
              <p:nvPr/>
            </p:nvSpPr>
            <p:spPr bwMode="auto">
              <a:xfrm flipV="1">
                <a:off x="3072" y="1968"/>
                <a:ext cx="912" cy="336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91" name="Line 34"/>
              <p:cNvSpPr>
                <a:spLocks noChangeShapeType="1"/>
              </p:cNvSpPr>
              <p:nvPr/>
            </p:nvSpPr>
            <p:spPr bwMode="auto">
              <a:xfrm flipV="1">
                <a:off x="3072" y="2160"/>
                <a:ext cx="912" cy="144"/>
              </a:xfrm>
              <a:prstGeom prst="line">
                <a:avLst/>
              </a:prstGeom>
              <a:noFill/>
              <a:ln w="28575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grpSp>
          <p:nvGrpSpPr>
            <p:cNvPr id="70" name="Group 35"/>
            <p:cNvGrpSpPr>
              <a:grpSpLocks/>
            </p:cNvGrpSpPr>
            <p:nvPr/>
          </p:nvGrpSpPr>
          <p:grpSpPr bwMode="auto">
            <a:xfrm rot="3453241">
              <a:off x="4464" y="3216"/>
              <a:ext cx="1248" cy="96"/>
              <a:chOff x="480" y="2496"/>
              <a:chExt cx="1248" cy="96"/>
            </a:xfrm>
          </p:grpSpPr>
          <p:sp>
            <p:nvSpPr>
              <p:cNvPr id="72" name="Rectangle 36"/>
              <p:cNvSpPr>
                <a:spLocks noChangeArrowheads="1"/>
              </p:cNvSpPr>
              <p:nvPr/>
            </p:nvSpPr>
            <p:spPr bwMode="auto">
              <a:xfrm>
                <a:off x="480" y="2496"/>
                <a:ext cx="96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3" name="Rectangle 37"/>
              <p:cNvSpPr>
                <a:spLocks noChangeArrowheads="1"/>
              </p:cNvSpPr>
              <p:nvPr/>
            </p:nvSpPr>
            <p:spPr bwMode="auto">
              <a:xfrm>
                <a:off x="576" y="2496"/>
                <a:ext cx="96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4" name="Rectangle 38"/>
              <p:cNvSpPr>
                <a:spLocks noChangeArrowheads="1"/>
              </p:cNvSpPr>
              <p:nvPr/>
            </p:nvSpPr>
            <p:spPr bwMode="auto">
              <a:xfrm>
                <a:off x="672" y="2496"/>
                <a:ext cx="96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5" name="Rectangle 39"/>
              <p:cNvSpPr>
                <a:spLocks noChangeArrowheads="1"/>
              </p:cNvSpPr>
              <p:nvPr/>
            </p:nvSpPr>
            <p:spPr bwMode="auto">
              <a:xfrm>
                <a:off x="768" y="2496"/>
                <a:ext cx="96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6" name="Rectangle 40"/>
              <p:cNvSpPr>
                <a:spLocks noChangeArrowheads="1"/>
              </p:cNvSpPr>
              <p:nvPr/>
            </p:nvSpPr>
            <p:spPr bwMode="auto">
              <a:xfrm>
                <a:off x="864" y="2496"/>
                <a:ext cx="96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7" name="Rectangle 41"/>
              <p:cNvSpPr>
                <a:spLocks noChangeArrowheads="1"/>
              </p:cNvSpPr>
              <p:nvPr/>
            </p:nvSpPr>
            <p:spPr bwMode="auto">
              <a:xfrm>
                <a:off x="960" y="2496"/>
                <a:ext cx="96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8" name="Rectangle 42"/>
              <p:cNvSpPr>
                <a:spLocks noChangeArrowheads="1"/>
              </p:cNvSpPr>
              <p:nvPr/>
            </p:nvSpPr>
            <p:spPr bwMode="auto">
              <a:xfrm>
                <a:off x="1056" y="2496"/>
                <a:ext cx="96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79" name="Rectangle 43"/>
              <p:cNvSpPr>
                <a:spLocks noChangeArrowheads="1"/>
              </p:cNvSpPr>
              <p:nvPr/>
            </p:nvSpPr>
            <p:spPr bwMode="auto">
              <a:xfrm>
                <a:off x="1152" y="2496"/>
                <a:ext cx="96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80" name="Rectangle 44"/>
              <p:cNvSpPr>
                <a:spLocks noChangeArrowheads="1"/>
              </p:cNvSpPr>
              <p:nvPr/>
            </p:nvSpPr>
            <p:spPr bwMode="auto">
              <a:xfrm>
                <a:off x="1248" y="2496"/>
                <a:ext cx="96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81" name="Rectangle 45"/>
              <p:cNvSpPr>
                <a:spLocks noChangeArrowheads="1"/>
              </p:cNvSpPr>
              <p:nvPr/>
            </p:nvSpPr>
            <p:spPr bwMode="auto">
              <a:xfrm>
                <a:off x="1344" y="2496"/>
                <a:ext cx="96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82" name="Rectangle 46"/>
              <p:cNvSpPr>
                <a:spLocks noChangeArrowheads="1"/>
              </p:cNvSpPr>
              <p:nvPr/>
            </p:nvSpPr>
            <p:spPr bwMode="auto">
              <a:xfrm>
                <a:off x="1440" y="2496"/>
                <a:ext cx="96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83" name="Rectangle 47"/>
              <p:cNvSpPr>
                <a:spLocks noChangeArrowheads="1"/>
              </p:cNvSpPr>
              <p:nvPr/>
            </p:nvSpPr>
            <p:spPr bwMode="auto">
              <a:xfrm>
                <a:off x="1536" y="2496"/>
                <a:ext cx="96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84" name="Rectangle 48"/>
              <p:cNvSpPr>
                <a:spLocks noChangeArrowheads="1"/>
              </p:cNvSpPr>
              <p:nvPr/>
            </p:nvSpPr>
            <p:spPr bwMode="auto">
              <a:xfrm>
                <a:off x="1632" y="2496"/>
                <a:ext cx="96" cy="96"/>
              </a:xfrm>
              <a:prstGeom prst="rect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71" name="Text Box 49"/>
            <p:cNvSpPr txBox="1">
              <a:spLocks noChangeArrowheads="1"/>
            </p:cNvSpPr>
            <p:nvPr/>
          </p:nvSpPr>
          <p:spPr bwMode="auto">
            <a:xfrm>
              <a:off x="2928" y="2688"/>
              <a:ext cx="1434" cy="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fr-FR" altLang="fr-FR" sz="1200" dirty="0" err="1">
                  <a:solidFill>
                    <a:srgbClr val="006666"/>
                  </a:solidFill>
                  <a:latin typeface="Times New Roman" panose="02020603050405020304" pitchFamily="18" charset="0"/>
                </a:rPr>
                <a:t>Array</a:t>
              </a:r>
              <a:r>
                <a:rPr lang="fr-FR" altLang="fr-FR" sz="1200" dirty="0">
                  <a:solidFill>
                    <a:srgbClr val="006666"/>
                  </a:solidFill>
                  <a:latin typeface="Times New Roman" panose="02020603050405020304" pitchFamily="18" charset="0"/>
                </a:rPr>
                <a:t> </a:t>
              </a:r>
              <a:r>
                <a:rPr lang="fr-FR" altLang="fr-FR" sz="1200" dirty="0" err="1">
                  <a:solidFill>
                    <a:srgbClr val="006666"/>
                  </a:solidFill>
                  <a:latin typeface="Times New Roman" panose="02020603050405020304" pitchFamily="18" charset="0"/>
                </a:rPr>
                <a:t>detection</a:t>
              </a:r>
              <a:endParaRPr lang="fr-FR" altLang="fr-FR" sz="1200" dirty="0">
                <a:solidFill>
                  <a:srgbClr val="006666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5435653" y="793558"/>
            <a:ext cx="3625755" cy="110881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7514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8"/>
            <a:ext cx="503531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Les données SPIR, de A à Z</a:t>
            </a:r>
          </a:p>
          <a:p>
            <a:endParaRPr lang="fr-FR" sz="1200" dirty="0" smtClean="0"/>
          </a:p>
          <a:p>
            <a:endParaRPr lang="fr-FR" sz="1200" dirty="0"/>
          </a:p>
          <a:p>
            <a:pPr marL="273050" lvl="0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Prétraitement des données</a:t>
            </a:r>
          </a:p>
          <a:p>
            <a:endParaRPr lang="fr-FR" sz="1200" dirty="0" smtClean="0"/>
          </a:p>
          <a:p>
            <a:r>
              <a:rPr lang="fr-FR" sz="1200" dirty="0" smtClean="0"/>
              <a:t>Qu’est-ce qu’un spectre?</a:t>
            </a:r>
          </a:p>
          <a:p>
            <a:pPr marL="171450" indent="-171450">
              <a:buFontTx/>
              <a:buChar char="-"/>
            </a:pPr>
            <a:r>
              <a:rPr lang="fr-FR" sz="1200" dirty="0" smtClean="0"/>
              <a:t>Interaction lumière/matière</a:t>
            </a:r>
          </a:p>
          <a:p>
            <a:pPr marL="171450" indent="-171450">
              <a:buFontTx/>
              <a:buChar char="-"/>
            </a:pPr>
            <a:r>
              <a:rPr lang="fr-FR" sz="1200" dirty="0" smtClean="0"/>
              <a:t>Influence de la composition chimique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</a:rPr>
              <a:t>Influence de la physique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</a:rPr>
              <a:t>Perturbations:  électronique, contamination,… </a:t>
            </a:r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génération et traitement des données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1" name="Image 40"/>
          <p:cNvPicPr/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4984" y="3560900"/>
            <a:ext cx="1698074" cy="887310"/>
          </a:xfrm>
          <a:prstGeom prst="rect">
            <a:avLst/>
          </a:prstGeom>
          <a:ln>
            <a:noFill/>
          </a:ln>
        </p:spPr>
      </p:pic>
      <p:pic>
        <p:nvPicPr>
          <p:cNvPr id="45" name="Google Shape;202;g24875d0a63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2162" y="900950"/>
            <a:ext cx="3201934" cy="22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Example FT-NIR spectrum of ground mature whe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2910" y="3398929"/>
            <a:ext cx="2764802" cy="162635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415077" y="4471428"/>
            <a:ext cx="2023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Grains de blé (</a:t>
            </a:r>
            <a:r>
              <a:rPr lang="fr-FR" sz="1200" dirty="0" err="1" smtClean="0"/>
              <a:t>reflectance</a:t>
            </a:r>
            <a:r>
              <a:rPr lang="fr-FR" sz="1200" dirty="0" smtClean="0"/>
              <a:t>)</a:t>
            </a:r>
            <a:endParaRPr lang="fr-FR" sz="1200" dirty="0"/>
          </a:p>
        </p:txBody>
      </p:sp>
      <p:sp>
        <p:nvSpPr>
          <p:cNvPr id="9" name="ZoneTexte 8"/>
          <p:cNvSpPr txBox="1"/>
          <p:nvPr/>
        </p:nvSpPr>
        <p:spPr>
          <a:xfrm>
            <a:off x="5743854" y="4917561"/>
            <a:ext cx="27785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/>
              <a:t>Farine de blé, </a:t>
            </a:r>
            <a:r>
              <a:rPr lang="fr-FR" sz="800" dirty="0" err="1" smtClean="0"/>
              <a:t>Bhandari</a:t>
            </a:r>
            <a:r>
              <a:rPr lang="fr-FR" sz="800" dirty="0" smtClean="0"/>
              <a:t> et al, 2006</a:t>
            </a:r>
            <a:endParaRPr lang="fr-FR" sz="800" dirty="0"/>
          </a:p>
        </p:txBody>
      </p:sp>
    </p:spTree>
    <p:extLst>
      <p:ext uri="{BB962C8B-B14F-4D97-AF65-F5344CB8AC3E}">
        <p14:creationId xmlns:p14="http://schemas.microsoft.com/office/powerpoint/2010/main" val="2528736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8"/>
            <a:ext cx="503531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Les données SPIR, de A à Z</a:t>
            </a:r>
          </a:p>
          <a:p>
            <a:endParaRPr lang="fr-FR" sz="1200" dirty="0" smtClean="0"/>
          </a:p>
          <a:p>
            <a:endParaRPr lang="fr-FR" sz="1200" dirty="0"/>
          </a:p>
          <a:p>
            <a:pPr marL="273050" lvl="0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Prétraitement des données</a:t>
            </a:r>
          </a:p>
          <a:p>
            <a:endParaRPr lang="fr-FR" sz="1200" dirty="0" smtClean="0"/>
          </a:p>
          <a:p>
            <a:r>
              <a:rPr lang="fr-FR" sz="1200" dirty="0" smtClean="0"/>
              <a:t>Qu’est-ce qu’un spectre?</a:t>
            </a:r>
          </a:p>
          <a:p>
            <a:pPr marL="171450" indent="-171450">
              <a:buFontTx/>
              <a:buChar char="-"/>
            </a:pPr>
            <a:r>
              <a:rPr lang="fr-FR" sz="1200" dirty="0" smtClean="0"/>
              <a:t>Interaction lumière/matière</a:t>
            </a:r>
          </a:p>
          <a:p>
            <a:pPr marL="171450" indent="-171450">
              <a:buFontTx/>
              <a:buChar char="-"/>
            </a:pPr>
            <a:r>
              <a:rPr lang="fr-FR" sz="1200" dirty="0" smtClean="0"/>
              <a:t>Influence de la composition chimique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</a:rPr>
              <a:t>Influence de la physique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</a:rPr>
              <a:t>Perturbations:  électronique, contamination,… </a:t>
            </a:r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génération et traitement des données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5" name="Google Shape;202;g24875d0a63d_0_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2162" y="900950"/>
            <a:ext cx="3201934" cy="222886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AutoShape 2" descr="Example FT-NIR spectrum of ground mature whe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1071196" y="4640562"/>
            <a:ext cx="2023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Spectres de feuilles</a:t>
            </a:r>
            <a:endParaRPr lang="fr-FR" sz="12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b="66573"/>
          <a:stretch/>
        </p:blipFill>
        <p:spPr>
          <a:xfrm>
            <a:off x="3410988" y="3398929"/>
            <a:ext cx="4623691" cy="1590957"/>
          </a:xfrm>
          <a:prstGeom prst="rect">
            <a:avLst/>
          </a:prstGeom>
        </p:spPr>
      </p:pic>
      <p:pic>
        <p:nvPicPr>
          <p:cNvPr id="11" name="Picture 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2693" y="3129819"/>
            <a:ext cx="1767200" cy="1325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54720">
                <a:solidFill>
                  <a:srgbClr val="FF0000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3704467" y="3138026"/>
            <a:ext cx="11981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Chlorophylles</a:t>
            </a:r>
            <a:endParaRPr lang="fr-FR" sz="1050" dirty="0"/>
          </a:p>
        </p:txBody>
      </p:sp>
      <p:cxnSp>
        <p:nvCxnSpPr>
          <p:cNvPr id="12" name="Connecteur droit avec flèche 11"/>
          <p:cNvCxnSpPr/>
          <p:nvPr/>
        </p:nvCxnSpPr>
        <p:spPr>
          <a:xfrm flipH="1">
            <a:off x="4046483" y="3398929"/>
            <a:ext cx="10510" cy="10184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4466219" y="3391942"/>
            <a:ext cx="10510" cy="10184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6442022" y="3538592"/>
            <a:ext cx="11981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Eau</a:t>
            </a:r>
            <a:endParaRPr lang="fr-FR" sz="1050" dirty="0"/>
          </a:p>
        </p:txBody>
      </p:sp>
      <p:cxnSp>
        <p:nvCxnSpPr>
          <p:cNvPr id="17" name="Connecteur droit avec flèche 16"/>
          <p:cNvCxnSpPr/>
          <p:nvPr/>
        </p:nvCxnSpPr>
        <p:spPr>
          <a:xfrm flipH="1">
            <a:off x="5958609" y="3661052"/>
            <a:ext cx="464246" cy="2471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>
            <a:off x="6685804" y="3799495"/>
            <a:ext cx="89093" cy="4887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14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8"/>
            <a:ext cx="503531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Les données SPIR, de A à Z</a:t>
            </a:r>
          </a:p>
          <a:p>
            <a:endParaRPr lang="fr-FR" sz="1200" dirty="0" smtClean="0"/>
          </a:p>
          <a:p>
            <a:endParaRPr lang="fr-FR" sz="1200" dirty="0"/>
          </a:p>
          <a:p>
            <a:pPr marL="273050" lvl="0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Prétraitement des données</a:t>
            </a:r>
          </a:p>
          <a:p>
            <a:endParaRPr lang="fr-FR" sz="1200" dirty="0" smtClean="0"/>
          </a:p>
          <a:p>
            <a:r>
              <a:rPr lang="fr-FR" sz="1200" dirty="0" smtClean="0"/>
              <a:t>Qu’est-ce qu’un spectre?</a:t>
            </a:r>
          </a:p>
          <a:p>
            <a:pPr marL="171450" indent="-171450">
              <a:buFontTx/>
              <a:buChar char="-"/>
            </a:pPr>
            <a:r>
              <a:rPr lang="fr-FR" sz="1200" dirty="0" smtClean="0"/>
              <a:t>Interaction lumière/matière</a:t>
            </a:r>
          </a:p>
          <a:p>
            <a:pPr marL="171450" indent="-171450">
              <a:buFontTx/>
              <a:buChar char="-"/>
            </a:pPr>
            <a:r>
              <a:rPr lang="fr-FR" sz="1200" dirty="0" smtClean="0"/>
              <a:t>Influence de la composition chimique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</a:rPr>
              <a:t>Influence de la physique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</a:rPr>
              <a:t>Perturbations:  électronique, contamination,… </a:t>
            </a:r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génération et traitement des données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AutoShape 2" descr="Example FT-NIR spectrum of ground mature whe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4875059" y="1581083"/>
            <a:ext cx="2023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Feuilles fraiches</a:t>
            </a:r>
            <a:endParaRPr lang="fr-FR" sz="12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6510" y="1262497"/>
            <a:ext cx="2900725" cy="2985884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875059" y="2601400"/>
            <a:ext cx="2023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Feuilles sèches</a:t>
            </a:r>
            <a:endParaRPr lang="fr-FR" sz="1200" dirty="0"/>
          </a:p>
        </p:txBody>
      </p:sp>
      <p:sp>
        <p:nvSpPr>
          <p:cNvPr id="11" name="ZoneTexte 10"/>
          <p:cNvSpPr txBox="1"/>
          <p:nvPr/>
        </p:nvSpPr>
        <p:spPr>
          <a:xfrm>
            <a:off x="4732300" y="3524805"/>
            <a:ext cx="2023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Feuilles sénescentes</a:t>
            </a:r>
            <a:endParaRPr lang="fr-FR" sz="1200" dirty="0"/>
          </a:p>
        </p:txBody>
      </p:sp>
      <p:sp>
        <p:nvSpPr>
          <p:cNvPr id="12" name="Rectangle 287"/>
          <p:cNvSpPr>
            <a:spLocks noChangeArrowheads="1"/>
          </p:cNvSpPr>
          <p:nvPr/>
        </p:nvSpPr>
        <p:spPr bwMode="auto">
          <a:xfrm>
            <a:off x="3914622" y="3403657"/>
            <a:ext cx="960437" cy="13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4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479"/>
          <a:stretch/>
        </p:blipFill>
        <p:spPr bwMode="auto">
          <a:xfrm>
            <a:off x="1312538" y="3187342"/>
            <a:ext cx="1660291" cy="16633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54720">
                <a:solidFill>
                  <a:srgbClr val="FF0000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10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748" r="29126"/>
          <a:stretch/>
        </p:blipFill>
        <p:spPr bwMode="auto">
          <a:xfrm>
            <a:off x="3078949" y="3201597"/>
            <a:ext cx="697660" cy="1649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54720">
                <a:solidFill>
                  <a:srgbClr val="FF0000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279"/>
          <a:stretch/>
        </p:blipFill>
        <p:spPr bwMode="auto">
          <a:xfrm>
            <a:off x="3890970" y="3201597"/>
            <a:ext cx="783641" cy="1649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54720">
                <a:solidFill>
                  <a:srgbClr val="FF0000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12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8"/>
            <a:ext cx="503531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Les données SPIR, de A à Z</a:t>
            </a:r>
          </a:p>
          <a:p>
            <a:endParaRPr lang="fr-FR" sz="1200" dirty="0" smtClean="0"/>
          </a:p>
          <a:p>
            <a:endParaRPr lang="fr-FR" sz="1200" dirty="0"/>
          </a:p>
          <a:p>
            <a:pPr marL="273050" lvl="0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Prétraitement des données</a:t>
            </a:r>
          </a:p>
          <a:p>
            <a:endParaRPr lang="fr-FR" sz="1200" dirty="0" smtClean="0"/>
          </a:p>
          <a:p>
            <a:r>
              <a:rPr lang="fr-FR" sz="1200" dirty="0" smtClean="0"/>
              <a:t>Qu’est-ce qu’un spectre?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chemeClr val="bg1">
                    <a:lumMod val="75000"/>
                  </a:schemeClr>
                </a:solidFill>
              </a:rPr>
              <a:t>Interaction lumière/matière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chemeClr val="bg1">
                    <a:lumMod val="75000"/>
                  </a:schemeClr>
                </a:solidFill>
              </a:rPr>
              <a:t>Influence de la composition chimique</a:t>
            </a:r>
          </a:p>
          <a:p>
            <a:pPr marL="171450" indent="-171450">
              <a:buFontTx/>
              <a:buChar char="-"/>
            </a:pPr>
            <a:r>
              <a:rPr lang="fr-FR" sz="1200" dirty="0" smtClean="0"/>
              <a:t>Influence de la physique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</a:rPr>
              <a:t>Perturbations:  électronique, contamination,… </a:t>
            </a:r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génération et traitement des données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AutoShape 2" descr="Example FT-NIR spectrum of ground mature whe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8" name="Image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518" y="828493"/>
            <a:ext cx="4111449" cy="1189262"/>
          </a:xfrm>
          <a:prstGeom prst="rect">
            <a:avLst/>
          </a:prstGeom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491" y="3261408"/>
            <a:ext cx="3206037" cy="188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Image 59"/>
          <p:cNvPicPr/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126" y="3616838"/>
            <a:ext cx="1698074" cy="887310"/>
          </a:xfrm>
          <a:prstGeom prst="rect">
            <a:avLst/>
          </a:prstGeom>
          <a:ln>
            <a:noFill/>
          </a:ln>
        </p:spPr>
      </p:pic>
      <p:sp>
        <p:nvSpPr>
          <p:cNvPr id="62" name="ZoneTexte 61"/>
          <p:cNvSpPr txBox="1"/>
          <p:nvPr/>
        </p:nvSpPr>
        <p:spPr>
          <a:xfrm rot="16200000">
            <a:off x="3692896" y="3830394"/>
            <a:ext cx="1153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reflectance</a:t>
            </a:r>
            <a:endParaRPr lang="fr-FR" sz="1200" dirty="0"/>
          </a:p>
        </p:txBody>
      </p:sp>
      <p:cxnSp>
        <p:nvCxnSpPr>
          <p:cNvPr id="64" name="Connecteur droit avec flèche 63"/>
          <p:cNvCxnSpPr/>
          <p:nvPr/>
        </p:nvCxnSpPr>
        <p:spPr>
          <a:xfrm flipH="1">
            <a:off x="6380601" y="4519294"/>
            <a:ext cx="9143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4131150" y="4717320"/>
            <a:ext cx="2249451" cy="72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6305550" y="4225159"/>
            <a:ext cx="231884" cy="7357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ZoneTexte 68"/>
          <p:cNvSpPr txBox="1"/>
          <p:nvPr/>
        </p:nvSpPr>
        <p:spPr>
          <a:xfrm>
            <a:off x="3105901" y="4570821"/>
            <a:ext cx="20234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Gros Grains</a:t>
            </a:r>
            <a:endParaRPr lang="fr-FR" sz="1200" dirty="0"/>
          </a:p>
        </p:txBody>
      </p:sp>
      <p:sp>
        <p:nvSpPr>
          <p:cNvPr id="70" name="ZoneTexte 69"/>
          <p:cNvSpPr txBox="1"/>
          <p:nvPr/>
        </p:nvSpPr>
        <p:spPr>
          <a:xfrm>
            <a:off x="7282628" y="4301032"/>
            <a:ext cx="1078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Petits grains</a:t>
            </a:r>
            <a:endParaRPr lang="fr-FR" sz="1200" dirty="0"/>
          </a:p>
        </p:txBody>
      </p:sp>
      <p:grpSp>
        <p:nvGrpSpPr>
          <p:cNvPr id="71" name="Group 10"/>
          <p:cNvGrpSpPr>
            <a:grpSpLocks/>
          </p:cNvGrpSpPr>
          <p:nvPr/>
        </p:nvGrpSpPr>
        <p:grpSpPr bwMode="auto">
          <a:xfrm>
            <a:off x="6715526" y="2800187"/>
            <a:ext cx="738900" cy="1424972"/>
            <a:chOff x="1893" y="677"/>
            <a:chExt cx="1349" cy="2482"/>
          </a:xfrm>
        </p:grpSpPr>
        <p:grpSp>
          <p:nvGrpSpPr>
            <p:cNvPr id="72" name="Group 11"/>
            <p:cNvGrpSpPr>
              <a:grpSpLocks/>
            </p:cNvGrpSpPr>
            <p:nvPr/>
          </p:nvGrpSpPr>
          <p:grpSpPr bwMode="auto">
            <a:xfrm>
              <a:off x="1920" y="2139"/>
              <a:ext cx="1322" cy="809"/>
              <a:chOff x="1584" y="3195"/>
              <a:chExt cx="1322" cy="809"/>
            </a:xfrm>
          </p:grpSpPr>
          <p:sp>
            <p:nvSpPr>
              <p:cNvPr id="90" name="Freeform 12"/>
              <p:cNvSpPr>
                <a:spLocks/>
              </p:cNvSpPr>
              <p:nvPr/>
            </p:nvSpPr>
            <p:spPr bwMode="auto">
              <a:xfrm>
                <a:off x="1855" y="3360"/>
                <a:ext cx="127" cy="171"/>
              </a:xfrm>
              <a:custGeom>
                <a:avLst/>
                <a:gdLst>
                  <a:gd name="T0" fmla="*/ 72 w 266"/>
                  <a:gd name="T1" fmla="*/ 49 h 307"/>
                  <a:gd name="T2" fmla="*/ 18 w 266"/>
                  <a:gd name="T3" fmla="*/ 122 h 307"/>
                  <a:gd name="T4" fmla="*/ 63 w 266"/>
                  <a:gd name="T5" fmla="*/ 267 h 307"/>
                  <a:gd name="T6" fmla="*/ 108 w 266"/>
                  <a:gd name="T7" fmla="*/ 304 h 307"/>
                  <a:gd name="T8" fmla="*/ 254 w 266"/>
                  <a:gd name="T9" fmla="*/ 240 h 307"/>
                  <a:gd name="T10" fmla="*/ 263 w 266"/>
                  <a:gd name="T11" fmla="*/ 58 h 307"/>
                  <a:gd name="T12" fmla="*/ 245 w 266"/>
                  <a:gd name="T13" fmla="*/ 22 h 307"/>
                  <a:gd name="T14" fmla="*/ 190 w 266"/>
                  <a:gd name="T15" fmla="*/ 3 h 307"/>
                  <a:gd name="T16" fmla="*/ 99 w 266"/>
                  <a:gd name="T17" fmla="*/ 22 h 307"/>
                  <a:gd name="T18" fmla="*/ 72 w 266"/>
                  <a:gd name="T19" fmla="*/ 4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307">
                    <a:moveTo>
                      <a:pt x="72" y="49"/>
                    </a:moveTo>
                    <a:cubicBezTo>
                      <a:pt x="40" y="70"/>
                      <a:pt x="30" y="86"/>
                      <a:pt x="18" y="122"/>
                    </a:cubicBezTo>
                    <a:cubicBezTo>
                      <a:pt x="30" y="272"/>
                      <a:pt x="0" y="194"/>
                      <a:pt x="63" y="267"/>
                    </a:cubicBezTo>
                    <a:cubicBezTo>
                      <a:pt x="96" y="306"/>
                      <a:pt x="62" y="287"/>
                      <a:pt x="108" y="304"/>
                    </a:cubicBezTo>
                    <a:cubicBezTo>
                      <a:pt x="202" y="295"/>
                      <a:pt x="210" y="307"/>
                      <a:pt x="254" y="240"/>
                    </a:cubicBezTo>
                    <a:cubicBezTo>
                      <a:pt x="257" y="179"/>
                      <a:pt x="266" y="119"/>
                      <a:pt x="263" y="58"/>
                    </a:cubicBezTo>
                    <a:cubicBezTo>
                      <a:pt x="262" y="45"/>
                      <a:pt x="256" y="30"/>
                      <a:pt x="245" y="22"/>
                    </a:cubicBezTo>
                    <a:cubicBezTo>
                      <a:pt x="230" y="10"/>
                      <a:pt x="190" y="3"/>
                      <a:pt x="190" y="3"/>
                    </a:cubicBezTo>
                    <a:cubicBezTo>
                      <a:pt x="159" y="8"/>
                      <a:pt x="121" y="0"/>
                      <a:pt x="99" y="22"/>
                    </a:cubicBezTo>
                    <a:cubicBezTo>
                      <a:pt x="65" y="55"/>
                      <a:pt x="114" y="49"/>
                      <a:pt x="72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91" name="Freeform 13"/>
              <p:cNvSpPr>
                <a:spLocks/>
              </p:cNvSpPr>
              <p:nvPr/>
            </p:nvSpPr>
            <p:spPr bwMode="auto">
              <a:xfrm>
                <a:off x="2413" y="3360"/>
                <a:ext cx="111" cy="131"/>
              </a:xfrm>
              <a:custGeom>
                <a:avLst/>
                <a:gdLst>
                  <a:gd name="T0" fmla="*/ 68 w 283"/>
                  <a:gd name="T1" fmla="*/ 59 h 295"/>
                  <a:gd name="T2" fmla="*/ 13 w 283"/>
                  <a:gd name="T3" fmla="*/ 150 h 295"/>
                  <a:gd name="T4" fmla="*/ 68 w 283"/>
                  <a:gd name="T5" fmla="*/ 295 h 295"/>
                  <a:gd name="T6" fmla="*/ 168 w 283"/>
                  <a:gd name="T7" fmla="*/ 259 h 295"/>
                  <a:gd name="T8" fmla="*/ 222 w 283"/>
                  <a:gd name="T9" fmla="*/ 222 h 295"/>
                  <a:gd name="T10" fmla="*/ 250 w 283"/>
                  <a:gd name="T11" fmla="*/ 204 h 295"/>
                  <a:gd name="T12" fmla="*/ 168 w 283"/>
                  <a:gd name="T13" fmla="*/ 50 h 295"/>
                  <a:gd name="T14" fmla="*/ 50 w 283"/>
                  <a:gd name="T15" fmla="*/ 13 h 295"/>
                  <a:gd name="T16" fmla="*/ 68 w 283"/>
                  <a:gd name="T17" fmla="*/ 5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3" h="295">
                    <a:moveTo>
                      <a:pt x="68" y="59"/>
                    </a:moveTo>
                    <a:cubicBezTo>
                      <a:pt x="19" y="75"/>
                      <a:pt x="21" y="99"/>
                      <a:pt x="13" y="150"/>
                    </a:cubicBezTo>
                    <a:cubicBezTo>
                      <a:pt x="19" y="223"/>
                      <a:pt x="0" y="272"/>
                      <a:pt x="68" y="295"/>
                    </a:cubicBezTo>
                    <a:cubicBezTo>
                      <a:pt x="103" y="288"/>
                      <a:pt x="137" y="277"/>
                      <a:pt x="168" y="259"/>
                    </a:cubicBezTo>
                    <a:cubicBezTo>
                      <a:pt x="187" y="248"/>
                      <a:pt x="204" y="234"/>
                      <a:pt x="222" y="222"/>
                    </a:cubicBezTo>
                    <a:cubicBezTo>
                      <a:pt x="231" y="216"/>
                      <a:pt x="250" y="204"/>
                      <a:pt x="250" y="204"/>
                    </a:cubicBezTo>
                    <a:cubicBezTo>
                      <a:pt x="283" y="104"/>
                      <a:pt x="249" y="77"/>
                      <a:pt x="168" y="50"/>
                    </a:cubicBezTo>
                    <a:cubicBezTo>
                      <a:pt x="116" y="8"/>
                      <a:pt x="114" y="0"/>
                      <a:pt x="50" y="13"/>
                    </a:cubicBezTo>
                    <a:cubicBezTo>
                      <a:pt x="46" y="30"/>
                      <a:pt x="19" y="108"/>
                      <a:pt x="68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92" name="Freeform 14"/>
              <p:cNvSpPr>
                <a:spLocks/>
              </p:cNvSpPr>
              <p:nvPr/>
            </p:nvSpPr>
            <p:spPr bwMode="auto">
              <a:xfrm>
                <a:off x="1817" y="3840"/>
                <a:ext cx="173" cy="164"/>
              </a:xfrm>
              <a:custGeom>
                <a:avLst/>
                <a:gdLst>
                  <a:gd name="T0" fmla="*/ 136 w 310"/>
                  <a:gd name="T1" fmla="*/ 30 h 313"/>
                  <a:gd name="T2" fmla="*/ 0 w 310"/>
                  <a:gd name="T3" fmla="*/ 103 h 313"/>
                  <a:gd name="T4" fmla="*/ 136 w 310"/>
                  <a:gd name="T5" fmla="*/ 285 h 313"/>
                  <a:gd name="T6" fmla="*/ 227 w 310"/>
                  <a:gd name="T7" fmla="*/ 294 h 313"/>
                  <a:gd name="T8" fmla="*/ 282 w 310"/>
                  <a:gd name="T9" fmla="*/ 276 h 313"/>
                  <a:gd name="T10" fmla="*/ 209 w 310"/>
                  <a:gd name="T11" fmla="*/ 67 h 313"/>
                  <a:gd name="T12" fmla="*/ 136 w 310"/>
                  <a:gd name="T13" fmla="*/ 12 h 313"/>
                  <a:gd name="T14" fmla="*/ 136 w 310"/>
                  <a:gd name="T15" fmla="*/ 3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0" h="313">
                    <a:moveTo>
                      <a:pt x="136" y="30"/>
                    </a:moveTo>
                    <a:cubicBezTo>
                      <a:pt x="46" y="0"/>
                      <a:pt x="24" y="31"/>
                      <a:pt x="0" y="103"/>
                    </a:cubicBezTo>
                    <a:cubicBezTo>
                      <a:pt x="12" y="203"/>
                      <a:pt x="25" y="263"/>
                      <a:pt x="136" y="285"/>
                    </a:cubicBezTo>
                    <a:cubicBezTo>
                      <a:pt x="177" y="313"/>
                      <a:pt x="160" y="309"/>
                      <a:pt x="227" y="294"/>
                    </a:cubicBezTo>
                    <a:cubicBezTo>
                      <a:pt x="246" y="290"/>
                      <a:pt x="282" y="276"/>
                      <a:pt x="282" y="276"/>
                    </a:cubicBezTo>
                    <a:cubicBezTo>
                      <a:pt x="310" y="191"/>
                      <a:pt x="303" y="98"/>
                      <a:pt x="209" y="67"/>
                    </a:cubicBezTo>
                    <a:cubicBezTo>
                      <a:pt x="188" y="34"/>
                      <a:pt x="173" y="24"/>
                      <a:pt x="136" y="12"/>
                    </a:cubicBezTo>
                    <a:cubicBezTo>
                      <a:pt x="126" y="43"/>
                      <a:pt x="120" y="46"/>
                      <a:pt x="136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93" name="Freeform 15"/>
              <p:cNvSpPr>
                <a:spLocks/>
              </p:cNvSpPr>
              <p:nvPr/>
            </p:nvSpPr>
            <p:spPr bwMode="auto">
              <a:xfrm>
                <a:off x="1734" y="3241"/>
                <a:ext cx="83" cy="192"/>
              </a:xfrm>
              <a:custGeom>
                <a:avLst/>
                <a:gdLst>
                  <a:gd name="T0" fmla="*/ 136 w 310"/>
                  <a:gd name="T1" fmla="*/ 30 h 313"/>
                  <a:gd name="T2" fmla="*/ 0 w 310"/>
                  <a:gd name="T3" fmla="*/ 103 h 313"/>
                  <a:gd name="T4" fmla="*/ 136 w 310"/>
                  <a:gd name="T5" fmla="*/ 285 h 313"/>
                  <a:gd name="T6" fmla="*/ 227 w 310"/>
                  <a:gd name="T7" fmla="*/ 294 h 313"/>
                  <a:gd name="T8" fmla="*/ 282 w 310"/>
                  <a:gd name="T9" fmla="*/ 276 h 313"/>
                  <a:gd name="T10" fmla="*/ 209 w 310"/>
                  <a:gd name="T11" fmla="*/ 67 h 313"/>
                  <a:gd name="T12" fmla="*/ 136 w 310"/>
                  <a:gd name="T13" fmla="*/ 12 h 313"/>
                  <a:gd name="T14" fmla="*/ 136 w 310"/>
                  <a:gd name="T15" fmla="*/ 3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0" h="313">
                    <a:moveTo>
                      <a:pt x="136" y="30"/>
                    </a:moveTo>
                    <a:cubicBezTo>
                      <a:pt x="46" y="0"/>
                      <a:pt x="24" y="31"/>
                      <a:pt x="0" y="103"/>
                    </a:cubicBezTo>
                    <a:cubicBezTo>
                      <a:pt x="12" y="203"/>
                      <a:pt x="25" y="263"/>
                      <a:pt x="136" y="285"/>
                    </a:cubicBezTo>
                    <a:cubicBezTo>
                      <a:pt x="177" y="313"/>
                      <a:pt x="160" y="309"/>
                      <a:pt x="227" y="294"/>
                    </a:cubicBezTo>
                    <a:cubicBezTo>
                      <a:pt x="246" y="290"/>
                      <a:pt x="282" y="276"/>
                      <a:pt x="282" y="276"/>
                    </a:cubicBezTo>
                    <a:cubicBezTo>
                      <a:pt x="310" y="191"/>
                      <a:pt x="303" y="98"/>
                      <a:pt x="209" y="67"/>
                    </a:cubicBezTo>
                    <a:cubicBezTo>
                      <a:pt x="188" y="34"/>
                      <a:pt x="173" y="24"/>
                      <a:pt x="136" y="12"/>
                    </a:cubicBezTo>
                    <a:cubicBezTo>
                      <a:pt x="126" y="43"/>
                      <a:pt x="120" y="46"/>
                      <a:pt x="136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94" name="Freeform 16"/>
              <p:cNvSpPr>
                <a:spLocks/>
              </p:cNvSpPr>
              <p:nvPr/>
            </p:nvSpPr>
            <p:spPr bwMode="auto">
              <a:xfrm>
                <a:off x="1584" y="3408"/>
                <a:ext cx="180" cy="240"/>
              </a:xfrm>
              <a:custGeom>
                <a:avLst/>
                <a:gdLst>
                  <a:gd name="T0" fmla="*/ 136 w 310"/>
                  <a:gd name="T1" fmla="*/ 30 h 313"/>
                  <a:gd name="T2" fmla="*/ 0 w 310"/>
                  <a:gd name="T3" fmla="*/ 103 h 313"/>
                  <a:gd name="T4" fmla="*/ 136 w 310"/>
                  <a:gd name="T5" fmla="*/ 285 h 313"/>
                  <a:gd name="T6" fmla="*/ 227 w 310"/>
                  <a:gd name="T7" fmla="*/ 294 h 313"/>
                  <a:gd name="T8" fmla="*/ 282 w 310"/>
                  <a:gd name="T9" fmla="*/ 276 h 313"/>
                  <a:gd name="T10" fmla="*/ 209 w 310"/>
                  <a:gd name="T11" fmla="*/ 67 h 313"/>
                  <a:gd name="T12" fmla="*/ 136 w 310"/>
                  <a:gd name="T13" fmla="*/ 12 h 313"/>
                  <a:gd name="T14" fmla="*/ 136 w 310"/>
                  <a:gd name="T15" fmla="*/ 3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0" h="313">
                    <a:moveTo>
                      <a:pt x="136" y="30"/>
                    </a:moveTo>
                    <a:cubicBezTo>
                      <a:pt x="46" y="0"/>
                      <a:pt x="24" y="31"/>
                      <a:pt x="0" y="103"/>
                    </a:cubicBezTo>
                    <a:cubicBezTo>
                      <a:pt x="12" y="203"/>
                      <a:pt x="25" y="263"/>
                      <a:pt x="136" y="285"/>
                    </a:cubicBezTo>
                    <a:cubicBezTo>
                      <a:pt x="177" y="313"/>
                      <a:pt x="160" y="309"/>
                      <a:pt x="227" y="294"/>
                    </a:cubicBezTo>
                    <a:cubicBezTo>
                      <a:pt x="246" y="290"/>
                      <a:pt x="282" y="276"/>
                      <a:pt x="282" y="276"/>
                    </a:cubicBezTo>
                    <a:cubicBezTo>
                      <a:pt x="310" y="191"/>
                      <a:pt x="303" y="98"/>
                      <a:pt x="209" y="67"/>
                    </a:cubicBezTo>
                    <a:cubicBezTo>
                      <a:pt x="188" y="34"/>
                      <a:pt x="173" y="24"/>
                      <a:pt x="136" y="12"/>
                    </a:cubicBezTo>
                    <a:cubicBezTo>
                      <a:pt x="126" y="43"/>
                      <a:pt x="120" y="46"/>
                      <a:pt x="136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95" name="Freeform 17"/>
              <p:cNvSpPr>
                <a:spLocks/>
              </p:cNvSpPr>
              <p:nvPr/>
            </p:nvSpPr>
            <p:spPr bwMode="auto">
              <a:xfrm>
                <a:off x="2544" y="3257"/>
                <a:ext cx="109" cy="176"/>
              </a:xfrm>
              <a:custGeom>
                <a:avLst/>
                <a:gdLst>
                  <a:gd name="T0" fmla="*/ 136 w 310"/>
                  <a:gd name="T1" fmla="*/ 30 h 313"/>
                  <a:gd name="T2" fmla="*/ 0 w 310"/>
                  <a:gd name="T3" fmla="*/ 103 h 313"/>
                  <a:gd name="T4" fmla="*/ 136 w 310"/>
                  <a:gd name="T5" fmla="*/ 285 h 313"/>
                  <a:gd name="T6" fmla="*/ 227 w 310"/>
                  <a:gd name="T7" fmla="*/ 294 h 313"/>
                  <a:gd name="T8" fmla="*/ 282 w 310"/>
                  <a:gd name="T9" fmla="*/ 276 h 313"/>
                  <a:gd name="T10" fmla="*/ 209 w 310"/>
                  <a:gd name="T11" fmla="*/ 67 h 313"/>
                  <a:gd name="T12" fmla="*/ 136 w 310"/>
                  <a:gd name="T13" fmla="*/ 12 h 313"/>
                  <a:gd name="T14" fmla="*/ 136 w 310"/>
                  <a:gd name="T15" fmla="*/ 3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0" h="313">
                    <a:moveTo>
                      <a:pt x="136" y="30"/>
                    </a:moveTo>
                    <a:cubicBezTo>
                      <a:pt x="46" y="0"/>
                      <a:pt x="24" y="31"/>
                      <a:pt x="0" y="103"/>
                    </a:cubicBezTo>
                    <a:cubicBezTo>
                      <a:pt x="12" y="203"/>
                      <a:pt x="25" y="263"/>
                      <a:pt x="136" y="285"/>
                    </a:cubicBezTo>
                    <a:cubicBezTo>
                      <a:pt x="177" y="313"/>
                      <a:pt x="160" y="309"/>
                      <a:pt x="227" y="294"/>
                    </a:cubicBezTo>
                    <a:cubicBezTo>
                      <a:pt x="246" y="290"/>
                      <a:pt x="282" y="276"/>
                      <a:pt x="282" y="276"/>
                    </a:cubicBezTo>
                    <a:cubicBezTo>
                      <a:pt x="310" y="191"/>
                      <a:pt x="303" y="98"/>
                      <a:pt x="209" y="67"/>
                    </a:cubicBezTo>
                    <a:cubicBezTo>
                      <a:pt x="188" y="34"/>
                      <a:pt x="173" y="24"/>
                      <a:pt x="136" y="12"/>
                    </a:cubicBezTo>
                    <a:cubicBezTo>
                      <a:pt x="126" y="43"/>
                      <a:pt x="120" y="46"/>
                      <a:pt x="136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96" name="Freeform 18"/>
              <p:cNvSpPr>
                <a:spLocks/>
              </p:cNvSpPr>
              <p:nvPr/>
            </p:nvSpPr>
            <p:spPr bwMode="auto">
              <a:xfrm>
                <a:off x="2304" y="3504"/>
                <a:ext cx="109" cy="191"/>
              </a:xfrm>
              <a:custGeom>
                <a:avLst/>
                <a:gdLst>
                  <a:gd name="T0" fmla="*/ 136 w 310"/>
                  <a:gd name="T1" fmla="*/ 30 h 313"/>
                  <a:gd name="T2" fmla="*/ 0 w 310"/>
                  <a:gd name="T3" fmla="*/ 103 h 313"/>
                  <a:gd name="T4" fmla="*/ 136 w 310"/>
                  <a:gd name="T5" fmla="*/ 285 h 313"/>
                  <a:gd name="T6" fmla="*/ 227 w 310"/>
                  <a:gd name="T7" fmla="*/ 294 h 313"/>
                  <a:gd name="T8" fmla="*/ 282 w 310"/>
                  <a:gd name="T9" fmla="*/ 276 h 313"/>
                  <a:gd name="T10" fmla="*/ 209 w 310"/>
                  <a:gd name="T11" fmla="*/ 67 h 313"/>
                  <a:gd name="T12" fmla="*/ 136 w 310"/>
                  <a:gd name="T13" fmla="*/ 12 h 313"/>
                  <a:gd name="T14" fmla="*/ 136 w 310"/>
                  <a:gd name="T15" fmla="*/ 3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0" h="313">
                    <a:moveTo>
                      <a:pt x="136" y="30"/>
                    </a:moveTo>
                    <a:cubicBezTo>
                      <a:pt x="46" y="0"/>
                      <a:pt x="24" y="31"/>
                      <a:pt x="0" y="103"/>
                    </a:cubicBezTo>
                    <a:cubicBezTo>
                      <a:pt x="12" y="203"/>
                      <a:pt x="25" y="263"/>
                      <a:pt x="136" y="285"/>
                    </a:cubicBezTo>
                    <a:cubicBezTo>
                      <a:pt x="177" y="313"/>
                      <a:pt x="160" y="309"/>
                      <a:pt x="227" y="294"/>
                    </a:cubicBezTo>
                    <a:cubicBezTo>
                      <a:pt x="246" y="290"/>
                      <a:pt x="282" y="276"/>
                      <a:pt x="282" y="276"/>
                    </a:cubicBezTo>
                    <a:cubicBezTo>
                      <a:pt x="310" y="191"/>
                      <a:pt x="303" y="98"/>
                      <a:pt x="209" y="67"/>
                    </a:cubicBezTo>
                    <a:cubicBezTo>
                      <a:pt x="188" y="34"/>
                      <a:pt x="173" y="24"/>
                      <a:pt x="136" y="12"/>
                    </a:cubicBezTo>
                    <a:cubicBezTo>
                      <a:pt x="126" y="43"/>
                      <a:pt x="120" y="46"/>
                      <a:pt x="136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97" name="Freeform 19"/>
              <p:cNvSpPr>
                <a:spLocks/>
              </p:cNvSpPr>
              <p:nvPr/>
            </p:nvSpPr>
            <p:spPr bwMode="auto">
              <a:xfrm>
                <a:off x="1920" y="3724"/>
                <a:ext cx="123" cy="135"/>
              </a:xfrm>
              <a:custGeom>
                <a:avLst/>
                <a:gdLst>
                  <a:gd name="T0" fmla="*/ 72 w 266"/>
                  <a:gd name="T1" fmla="*/ 49 h 307"/>
                  <a:gd name="T2" fmla="*/ 18 w 266"/>
                  <a:gd name="T3" fmla="*/ 122 h 307"/>
                  <a:gd name="T4" fmla="*/ 63 w 266"/>
                  <a:gd name="T5" fmla="*/ 267 h 307"/>
                  <a:gd name="T6" fmla="*/ 108 w 266"/>
                  <a:gd name="T7" fmla="*/ 304 h 307"/>
                  <a:gd name="T8" fmla="*/ 254 w 266"/>
                  <a:gd name="T9" fmla="*/ 240 h 307"/>
                  <a:gd name="T10" fmla="*/ 263 w 266"/>
                  <a:gd name="T11" fmla="*/ 58 h 307"/>
                  <a:gd name="T12" fmla="*/ 245 w 266"/>
                  <a:gd name="T13" fmla="*/ 22 h 307"/>
                  <a:gd name="T14" fmla="*/ 190 w 266"/>
                  <a:gd name="T15" fmla="*/ 3 h 307"/>
                  <a:gd name="T16" fmla="*/ 99 w 266"/>
                  <a:gd name="T17" fmla="*/ 22 h 307"/>
                  <a:gd name="T18" fmla="*/ 72 w 266"/>
                  <a:gd name="T19" fmla="*/ 4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307">
                    <a:moveTo>
                      <a:pt x="72" y="49"/>
                    </a:moveTo>
                    <a:cubicBezTo>
                      <a:pt x="40" y="70"/>
                      <a:pt x="30" y="86"/>
                      <a:pt x="18" y="122"/>
                    </a:cubicBezTo>
                    <a:cubicBezTo>
                      <a:pt x="30" y="272"/>
                      <a:pt x="0" y="194"/>
                      <a:pt x="63" y="267"/>
                    </a:cubicBezTo>
                    <a:cubicBezTo>
                      <a:pt x="96" y="306"/>
                      <a:pt x="62" y="287"/>
                      <a:pt x="108" y="304"/>
                    </a:cubicBezTo>
                    <a:cubicBezTo>
                      <a:pt x="202" y="295"/>
                      <a:pt x="210" y="307"/>
                      <a:pt x="254" y="240"/>
                    </a:cubicBezTo>
                    <a:cubicBezTo>
                      <a:pt x="257" y="179"/>
                      <a:pt x="266" y="119"/>
                      <a:pt x="263" y="58"/>
                    </a:cubicBezTo>
                    <a:cubicBezTo>
                      <a:pt x="262" y="45"/>
                      <a:pt x="256" y="30"/>
                      <a:pt x="245" y="22"/>
                    </a:cubicBezTo>
                    <a:cubicBezTo>
                      <a:pt x="230" y="10"/>
                      <a:pt x="190" y="3"/>
                      <a:pt x="190" y="3"/>
                    </a:cubicBezTo>
                    <a:cubicBezTo>
                      <a:pt x="159" y="8"/>
                      <a:pt x="121" y="0"/>
                      <a:pt x="99" y="22"/>
                    </a:cubicBezTo>
                    <a:cubicBezTo>
                      <a:pt x="65" y="55"/>
                      <a:pt x="114" y="49"/>
                      <a:pt x="72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98" name="Freeform 20"/>
              <p:cNvSpPr>
                <a:spLocks/>
              </p:cNvSpPr>
              <p:nvPr/>
            </p:nvSpPr>
            <p:spPr bwMode="auto">
              <a:xfrm>
                <a:off x="2407" y="3591"/>
                <a:ext cx="114" cy="186"/>
              </a:xfrm>
              <a:custGeom>
                <a:avLst/>
                <a:gdLst>
                  <a:gd name="T0" fmla="*/ 72 w 266"/>
                  <a:gd name="T1" fmla="*/ 49 h 307"/>
                  <a:gd name="T2" fmla="*/ 18 w 266"/>
                  <a:gd name="T3" fmla="*/ 122 h 307"/>
                  <a:gd name="T4" fmla="*/ 63 w 266"/>
                  <a:gd name="T5" fmla="*/ 267 h 307"/>
                  <a:gd name="T6" fmla="*/ 108 w 266"/>
                  <a:gd name="T7" fmla="*/ 304 h 307"/>
                  <a:gd name="T8" fmla="*/ 254 w 266"/>
                  <a:gd name="T9" fmla="*/ 240 h 307"/>
                  <a:gd name="T10" fmla="*/ 263 w 266"/>
                  <a:gd name="T11" fmla="*/ 58 h 307"/>
                  <a:gd name="T12" fmla="*/ 245 w 266"/>
                  <a:gd name="T13" fmla="*/ 22 h 307"/>
                  <a:gd name="T14" fmla="*/ 190 w 266"/>
                  <a:gd name="T15" fmla="*/ 3 h 307"/>
                  <a:gd name="T16" fmla="*/ 99 w 266"/>
                  <a:gd name="T17" fmla="*/ 22 h 307"/>
                  <a:gd name="T18" fmla="*/ 72 w 266"/>
                  <a:gd name="T19" fmla="*/ 4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307">
                    <a:moveTo>
                      <a:pt x="72" y="49"/>
                    </a:moveTo>
                    <a:cubicBezTo>
                      <a:pt x="40" y="70"/>
                      <a:pt x="30" y="86"/>
                      <a:pt x="18" y="122"/>
                    </a:cubicBezTo>
                    <a:cubicBezTo>
                      <a:pt x="30" y="272"/>
                      <a:pt x="0" y="194"/>
                      <a:pt x="63" y="267"/>
                    </a:cubicBezTo>
                    <a:cubicBezTo>
                      <a:pt x="96" y="306"/>
                      <a:pt x="62" y="287"/>
                      <a:pt x="108" y="304"/>
                    </a:cubicBezTo>
                    <a:cubicBezTo>
                      <a:pt x="202" y="295"/>
                      <a:pt x="210" y="307"/>
                      <a:pt x="254" y="240"/>
                    </a:cubicBezTo>
                    <a:cubicBezTo>
                      <a:pt x="257" y="179"/>
                      <a:pt x="266" y="119"/>
                      <a:pt x="263" y="58"/>
                    </a:cubicBezTo>
                    <a:cubicBezTo>
                      <a:pt x="262" y="45"/>
                      <a:pt x="256" y="30"/>
                      <a:pt x="245" y="22"/>
                    </a:cubicBezTo>
                    <a:cubicBezTo>
                      <a:pt x="230" y="10"/>
                      <a:pt x="190" y="3"/>
                      <a:pt x="190" y="3"/>
                    </a:cubicBezTo>
                    <a:cubicBezTo>
                      <a:pt x="159" y="8"/>
                      <a:pt x="121" y="0"/>
                      <a:pt x="99" y="22"/>
                    </a:cubicBezTo>
                    <a:cubicBezTo>
                      <a:pt x="65" y="55"/>
                      <a:pt x="114" y="49"/>
                      <a:pt x="72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99" name="Freeform 21"/>
              <p:cNvSpPr>
                <a:spLocks/>
              </p:cNvSpPr>
              <p:nvPr/>
            </p:nvSpPr>
            <p:spPr bwMode="auto">
              <a:xfrm>
                <a:off x="2783" y="3600"/>
                <a:ext cx="123" cy="163"/>
              </a:xfrm>
              <a:custGeom>
                <a:avLst/>
                <a:gdLst>
                  <a:gd name="T0" fmla="*/ 72 w 266"/>
                  <a:gd name="T1" fmla="*/ 49 h 307"/>
                  <a:gd name="T2" fmla="*/ 18 w 266"/>
                  <a:gd name="T3" fmla="*/ 122 h 307"/>
                  <a:gd name="T4" fmla="*/ 63 w 266"/>
                  <a:gd name="T5" fmla="*/ 267 h 307"/>
                  <a:gd name="T6" fmla="*/ 108 w 266"/>
                  <a:gd name="T7" fmla="*/ 304 h 307"/>
                  <a:gd name="T8" fmla="*/ 254 w 266"/>
                  <a:gd name="T9" fmla="*/ 240 h 307"/>
                  <a:gd name="T10" fmla="*/ 263 w 266"/>
                  <a:gd name="T11" fmla="*/ 58 h 307"/>
                  <a:gd name="T12" fmla="*/ 245 w 266"/>
                  <a:gd name="T13" fmla="*/ 22 h 307"/>
                  <a:gd name="T14" fmla="*/ 190 w 266"/>
                  <a:gd name="T15" fmla="*/ 3 h 307"/>
                  <a:gd name="T16" fmla="*/ 99 w 266"/>
                  <a:gd name="T17" fmla="*/ 22 h 307"/>
                  <a:gd name="T18" fmla="*/ 72 w 266"/>
                  <a:gd name="T19" fmla="*/ 4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307">
                    <a:moveTo>
                      <a:pt x="72" y="49"/>
                    </a:moveTo>
                    <a:cubicBezTo>
                      <a:pt x="40" y="70"/>
                      <a:pt x="30" y="86"/>
                      <a:pt x="18" y="122"/>
                    </a:cubicBezTo>
                    <a:cubicBezTo>
                      <a:pt x="30" y="272"/>
                      <a:pt x="0" y="194"/>
                      <a:pt x="63" y="267"/>
                    </a:cubicBezTo>
                    <a:cubicBezTo>
                      <a:pt x="96" y="306"/>
                      <a:pt x="62" y="287"/>
                      <a:pt x="108" y="304"/>
                    </a:cubicBezTo>
                    <a:cubicBezTo>
                      <a:pt x="202" y="295"/>
                      <a:pt x="210" y="307"/>
                      <a:pt x="254" y="240"/>
                    </a:cubicBezTo>
                    <a:cubicBezTo>
                      <a:pt x="257" y="179"/>
                      <a:pt x="266" y="119"/>
                      <a:pt x="263" y="58"/>
                    </a:cubicBezTo>
                    <a:cubicBezTo>
                      <a:pt x="262" y="45"/>
                      <a:pt x="256" y="30"/>
                      <a:pt x="245" y="22"/>
                    </a:cubicBezTo>
                    <a:cubicBezTo>
                      <a:pt x="230" y="10"/>
                      <a:pt x="190" y="3"/>
                      <a:pt x="190" y="3"/>
                    </a:cubicBezTo>
                    <a:cubicBezTo>
                      <a:pt x="159" y="8"/>
                      <a:pt x="121" y="0"/>
                      <a:pt x="99" y="22"/>
                    </a:cubicBezTo>
                    <a:cubicBezTo>
                      <a:pt x="65" y="55"/>
                      <a:pt x="114" y="49"/>
                      <a:pt x="72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00" name="Freeform 22"/>
              <p:cNvSpPr>
                <a:spLocks/>
              </p:cNvSpPr>
              <p:nvPr/>
            </p:nvSpPr>
            <p:spPr bwMode="auto">
              <a:xfrm flipH="1">
                <a:off x="2321" y="3195"/>
                <a:ext cx="156" cy="108"/>
              </a:xfrm>
              <a:custGeom>
                <a:avLst/>
                <a:gdLst>
                  <a:gd name="T0" fmla="*/ 72 w 266"/>
                  <a:gd name="T1" fmla="*/ 49 h 307"/>
                  <a:gd name="T2" fmla="*/ 18 w 266"/>
                  <a:gd name="T3" fmla="*/ 122 h 307"/>
                  <a:gd name="T4" fmla="*/ 63 w 266"/>
                  <a:gd name="T5" fmla="*/ 267 h 307"/>
                  <a:gd name="T6" fmla="*/ 108 w 266"/>
                  <a:gd name="T7" fmla="*/ 304 h 307"/>
                  <a:gd name="T8" fmla="*/ 254 w 266"/>
                  <a:gd name="T9" fmla="*/ 240 h 307"/>
                  <a:gd name="T10" fmla="*/ 263 w 266"/>
                  <a:gd name="T11" fmla="*/ 58 h 307"/>
                  <a:gd name="T12" fmla="*/ 245 w 266"/>
                  <a:gd name="T13" fmla="*/ 22 h 307"/>
                  <a:gd name="T14" fmla="*/ 190 w 266"/>
                  <a:gd name="T15" fmla="*/ 3 h 307"/>
                  <a:gd name="T16" fmla="*/ 99 w 266"/>
                  <a:gd name="T17" fmla="*/ 22 h 307"/>
                  <a:gd name="T18" fmla="*/ 72 w 266"/>
                  <a:gd name="T19" fmla="*/ 4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307">
                    <a:moveTo>
                      <a:pt x="72" y="49"/>
                    </a:moveTo>
                    <a:cubicBezTo>
                      <a:pt x="40" y="70"/>
                      <a:pt x="30" y="86"/>
                      <a:pt x="18" y="122"/>
                    </a:cubicBezTo>
                    <a:cubicBezTo>
                      <a:pt x="30" y="272"/>
                      <a:pt x="0" y="194"/>
                      <a:pt x="63" y="267"/>
                    </a:cubicBezTo>
                    <a:cubicBezTo>
                      <a:pt x="96" y="306"/>
                      <a:pt x="62" y="287"/>
                      <a:pt x="108" y="304"/>
                    </a:cubicBezTo>
                    <a:cubicBezTo>
                      <a:pt x="202" y="295"/>
                      <a:pt x="210" y="307"/>
                      <a:pt x="254" y="240"/>
                    </a:cubicBezTo>
                    <a:cubicBezTo>
                      <a:pt x="257" y="179"/>
                      <a:pt x="266" y="119"/>
                      <a:pt x="263" y="58"/>
                    </a:cubicBezTo>
                    <a:cubicBezTo>
                      <a:pt x="262" y="45"/>
                      <a:pt x="256" y="30"/>
                      <a:pt x="245" y="22"/>
                    </a:cubicBezTo>
                    <a:cubicBezTo>
                      <a:pt x="230" y="10"/>
                      <a:pt x="190" y="3"/>
                      <a:pt x="190" y="3"/>
                    </a:cubicBezTo>
                    <a:cubicBezTo>
                      <a:pt x="159" y="8"/>
                      <a:pt x="121" y="0"/>
                      <a:pt x="99" y="22"/>
                    </a:cubicBezTo>
                    <a:cubicBezTo>
                      <a:pt x="65" y="55"/>
                      <a:pt x="114" y="49"/>
                      <a:pt x="72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01" name="Freeform 23"/>
              <p:cNvSpPr>
                <a:spLocks/>
              </p:cNvSpPr>
              <p:nvPr/>
            </p:nvSpPr>
            <p:spPr bwMode="auto">
              <a:xfrm>
                <a:off x="2625" y="3540"/>
                <a:ext cx="122" cy="163"/>
              </a:xfrm>
              <a:custGeom>
                <a:avLst/>
                <a:gdLst>
                  <a:gd name="T0" fmla="*/ 72 w 266"/>
                  <a:gd name="T1" fmla="*/ 49 h 307"/>
                  <a:gd name="T2" fmla="*/ 18 w 266"/>
                  <a:gd name="T3" fmla="*/ 122 h 307"/>
                  <a:gd name="T4" fmla="*/ 63 w 266"/>
                  <a:gd name="T5" fmla="*/ 267 h 307"/>
                  <a:gd name="T6" fmla="*/ 108 w 266"/>
                  <a:gd name="T7" fmla="*/ 304 h 307"/>
                  <a:gd name="T8" fmla="*/ 254 w 266"/>
                  <a:gd name="T9" fmla="*/ 240 h 307"/>
                  <a:gd name="T10" fmla="*/ 263 w 266"/>
                  <a:gd name="T11" fmla="*/ 58 h 307"/>
                  <a:gd name="T12" fmla="*/ 245 w 266"/>
                  <a:gd name="T13" fmla="*/ 22 h 307"/>
                  <a:gd name="T14" fmla="*/ 190 w 266"/>
                  <a:gd name="T15" fmla="*/ 3 h 307"/>
                  <a:gd name="T16" fmla="*/ 99 w 266"/>
                  <a:gd name="T17" fmla="*/ 22 h 307"/>
                  <a:gd name="T18" fmla="*/ 72 w 266"/>
                  <a:gd name="T19" fmla="*/ 4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307">
                    <a:moveTo>
                      <a:pt x="72" y="49"/>
                    </a:moveTo>
                    <a:cubicBezTo>
                      <a:pt x="40" y="70"/>
                      <a:pt x="30" y="86"/>
                      <a:pt x="18" y="122"/>
                    </a:cubicBezTo>
                    <a:cubicBezTo>
                      <a:pt x="30" y="272"/>
                      <a:pt x="0" y="194"/>
                      <a:pt x="63" y="267"/>
                    </a:cubicBezTo>
                    <a:cubicBezTo>
                      <a:pt x="96" y="306"/>
                      <a:pt x="62" y="287"/>
                      <a:pt x="108" y="304"/>
                    </a:cubicBezTo>
                    <a:cubicBezTo>
                      <a:pt x="202" y="295"/>
                      <a:pt x="210" y="307"/>
                      <a:pt x="254" y="240"/>
                    </a:cubicBezTo>
                    <a:cubicBezTo>
                      <a:pt x="257" y="179"/>
                      <a:pt x="266" y="119"/>
                      <a:pt x="263" y="58"/>
                    </a:cubicBezTo>
                    <a:cubicBezTo>
                      <a:pt x="262" y="45"/>
                      <a:pt x="256" y="30"/>
                      <a:pt x="245" y="22"/>
                    </a:cubicBezTo>
                    <a:cubicBezTo>
                      <a:pt x="230" y="10"/>
                      <a:pt x="190" y="3"/>
                      <a:pt x="190" y="3"/>
                    </a:cubicBezTo>
                    <a:cubicBezTo>
                      <a:pt x="159" y="8"/>
                      <a:pt x="121" y="0"/>
                      <a:pt x="99" y="22"/>
                    </a:cubicBezTo>
                    <a:cubicBezTo>
                      <a:pt x="65" y="55"/>
                      <a:pt x="114" y="49"/>
                      <a:pt x="72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02" name="Freeform 24"/>
              <p:cNvSpPr>
                <a:spLocks/>
              </p:cNvSpPr>
              <p:nvPr/>
            </p:nvSpPr>
            <p:spPr bwMode="auto">
              <a:xfrm>
                <a:off x="2637" y="3410"/>
                <a:ext cx="109" cy="152"/>
              </a:xfrm>
              <a:custGeom>
                <a:avLst/>
                <a:gdLst>
                  <a:gd name="T0" fmla="*/ 68 w 283"/>
                  <a:gd name="T1" fmla="*/ 59 h 295"/>
                  <a:gd name="T2" fmla="*/ 13 w 283"/>
                  <a:gd name="T3" fmla="*/ 150 h 295"/>
                  <a:gd name="T4" fmla="*/ 68 w 283"/>
                  <a:gd name="T5" fmla="*/ 295 h 295"/>
                  <a:gd name="T6" fmla="*/ 168 w 283"/>
                  <a:gd name="T7" fmla="*/ 259 h 295"/>
                  <a:gd name="T8" fmla="*/ 222 w 283"/>
                  <a:gd name="T9" fmla="*/ 222 h 295"/>
                  <a:gd name="T10" fmla="*/ 250 w 283"/>
                  <a:gd name="T11" fmla="*/ 204 h 295"/>
                  <a:gd name="T12" fmla="*/ 168 w 283"/>
                  <a:gd name="T13" fmla="*/ 50 h 295"/>
                  <a:gd name="T14" fmla="*/ 50 w 283"/>
                  <a:gd name="T15" fmla="*/ 13 h 295"/>
                  <a:gd name="T16" fmla="*/ 68 w 283"/>
                  <a:gd name="T17" fmla="*/ 5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3" h="295">
                    <a:moveTo>
                      <a:pt x="68" y="59"/>
                    </a:moveTo>
                    <a:cubicBezTo>
                      <a:pt x="19" y="75"/>
                      <a:pt x="21" y="99"/>
                      <a:pt x="13" y="150"/>
                    </a:cubicBezTo>
                    <a:cubicBezTo>
                      <a:pt x="19" y="223"/>
                      <a:pt x="0" y="272"/>
                      <a:pt x="68" y="295"/>
                    </a:cubicBezTo>
                    <a:cubicBezTo>
                      <a:pt x="103" y="288"/>
                      <a:pt x="137" y="277"/>
                      <a:pt x="168" y="259"/>
                    </a:cubicBezTo>
                    <a:cubicBezTo>
                      <a:pt x="187" y="248"/>
                      <a:pt x="204" y="234"/>
                      <a:pt x="222" y="222"/>
                    </a:cubicBezTo>
                    <a:cubicBezTo>
                      <a:pt x="231" y="216"/>
                      <a:pt x="250" y="204"/>
                      <a:pt x="250" y="204"/>
                    </a:cubicBezTo>
                    <a:cubicBezTo>
                      <a:pt x="283" y="104"/>
                      <a:pt x="249" y="77"/>
                      <a:pt x="168" y="50"/>
                    </a:cubicBezTo>
                    <a:cubicBezTo>
                      <a:pt x="116" y="8"/>
                      <a:pt x="114" y="0"/>
                      <a:pt x="50" y="13"/>
                    </a:cubicBezTo>
                    <a:cubicBezTo>
                      <a:pt x="46" y="30"/>
                      <a:pt x="19" y="108"/>
                      <a:pt x="68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03" name="Freeform 25"/>
              <p:cNvSpPr>
                <a:spLocks/>
              </p:cNvSpPr>
              <p:nvPr/>
            </p:nvSpPr>
            <p:spPr bwMode="auto">
              <a:xfrm>
                <a:off x="2425" y="3758"/>
                <a:ext cx="101" cy="200"/>
              </a:xfrm>
              <a:custGeom>
                <a:avLst/>
                <a:gdLst>
                  <a:gd name="T0" fmla="*/ 68 w 283"/>
                  <a:gd name="T1" fmla="*/ 59 h 295"/>
                  <a:gd name="T2" fmla="*/ 13 w 283"/>
                  <a:gd name="T3" fmla="*/ 150 h 295"/>
                  <a:gd name="T4" fmla="*/ 68 w 283"/>
                  <a:gd name="T5" fmla="*/ 295 h 295"/>
                  <a:gd name="T6" fmla="*/ 168 w 283"/>
                  <a:gd name="T7" fmla="*/ 259 h 295"/>
                  <a:gd name="T8" fmla="*/ 222 w 283"/>
                  <a:gd name="T9" fmla="*/ 222 h 295"/>
                  <a:gd name="T10" fmla="*/ 250 w 283"/>
                  <a:gd name="T11" fmla="*/ 204 h 295"/>
                  <a:gd name="T12" fmla="*/ 168 w 283"/>
                  <a:gd name="T13" fmla="*/ 50 h 295"/>
                  <a:gd name="T14" fmla="*/ 50 w 283"/>
                  <a:gd name="T15" fmla="*/ 13 h 295"/>
                  <a:gd name="T16" fmla="*/ 68 w 283"/>
                  <a:gd name="T17" fmla="*/ 5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3" h="295">
                    <a:moveTo>
                      <a:pt x="68" y="59"/>
                    </a:moveTo>
                    <a:cubicBezTo>
                      <a:pt x="19" y="75"/>
                      <a:pt x="21" y="99"/>
                      <a:pt x="13" y="150"/>
                    </a:cubicBezTo>
                    <a:cubicBezTo>
                      <a:pt x="19" y="223"/>
                      <a:pt x="0" y="272"/>
                      <a:pt x="68" y="295"/>
                    </a:cubicBezTo>
                    <a:cubicBezTo>
                      <a:pt x="103" y="288"/>
                      <a:pt x="137" y="277"/>
                      <a:pt x="168" y="259"/>
                    </a:cubicBezTo>
                    <a:cubicBezTo>
                      <a:pt x="187" y="248"/>
                      <a:pt x="204" y="234"/>
                      <a:pt x="222" y="222"/>
                    </a:cubicBezTo>
                    <a:cubicBezTo>
                      <a:pt x="231" y="216"/>
                      <a:pt x="250" y="204"/>
                      <a:pt x="250" y="204"/>
                    </a:cubicBezTo>
                    <a:cubicBezTo>
                      <a:pt x="283" y="104"/>
                      <a:pt x="249" y="77"/>
                      <a:pt x="168" y="50"/>
                    </a:cubicBezTo>
                    <a:cubicBezTo>
                      <a:pt x="116" y="8"/>
                      <a:pt x="114" y="0"/>
                      <a:pt x="50" y="13"/>
                    </a:cubicBezTo>
                    <a:cubicBezTo>
                      <a:pt x="46" y="30"/>
                      <a:pt x="19" y="108"/>
                      <a:pt x="68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04" name="Freeform 26"/>
              <p:cNvSpPr>
                <a:spLocks/>
              </p:cNvSpPr>
              <p:nvPr/>
            </p:nvSpPr>
            <p:spPr bwMode="auto">
              <a:xfrm>
                <a:off x="2136" y="3400"/>
                <a:ext cx="96" cy="151"/>
              </a:xfrm>
              <a:custGeom>
                <a:avLst/>
                <a:gdLst>
                  <a:gd name="T0" fmla="*/ 68 w 283"/>
                  <a:gd name="T1" fmla="*/ 59 h 295"/>
                  <a:gd name="T2" fmla="*/ 13 w 283"/>
                  <a:gd name="T3" fmla="*/ 150 h 295"/>
                  <a:gd name="T4" fmla="*/ 68 w 283"/>
                  <a:gd name="T5" fmla="*/ 295 h 295"/>
                  <a:gd name="T6" fmla="*/ 168 w 283"/>
                  <a:gd name="T7" fmla="*/ 259 h 295"/>
                  <a:gd name="T8" fmla="*/ 222 w 283"/>
                  <a:gd name="T9" fmla="*/ 222 h 295"/>
                  <a:gd name="T10" fmla="*/ 250 w 283"/>
                  <a:gd name="T11" fmla="*/ 204 h 295"/>
                  <a:gd name="T12" fmla="*/ 168 w 283"/>
                  <a:gd name="T13" fmla="*/ 50 h 295"/>
                  <a:gd name="T14" fmla="*/ 50 w 283"/>
                  <a:gd name="T15" fmla="*/ 13 h 295"/>
                  <a:gd name="T16" fmla="*/ 68 w 283"/>
                  <a:gd name="T17" fmla="*/ 5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3" h="295">
                    <a:moveTo>
                      <a:pt x="68" y="59"/>
                    </a:moveTo>
                    <a:cubicBezTo>
                      <a:pt x="19" y="75"/>
                      <a:pt x="21" y="99"/>
                      <a:pt x="13" y="150"/>
                    </a:cubicBezTo>
                    <a:cubicBezTo>
                      <a:pt x="19" y="223"/>
                      <a:pt x="0" y="272"/>
                      <a:pt x="68" y="295"/>
                    </a:cubicBezTo>
                    <a:cubicBezTo>
                      <a:pt x="103" y="288"/>
                      <a:pt x="137" y="277"/>
                      <a:pt x="168" y="259"/>
                    </a:cubicBezTo>
                    <a:cubicBezTo>
                      <a:pt x="187" y="248"/>
                      <a:pt x="204" y="234"/>
                      <a:pt x="222" y="222"/>
                    </a:cubicBezTo>
                    <a:cubicBezTo>
                      <a:pt x="231" y="216"/>
                      <a:pt x="250" y="204"/>
                      <a:pt x="250" y="204"/>
                    </a:cubicBezTo>
                    <a:cubicBezTo>
                      <a:pt x="283" y="104"/>
                      <a:pt x="249" y="77"/>
                      <a:pt x="168" y="50"/>
                    </a:cubicBezTo>
                    <a:cubicBezTo>
                      <a:pt x="116" y="8"/>
                      <a:pt x="114" y="0"/>
                      <a:pt x="50" y="13"/>
                    </a:cubicBezTo>
                    <a:cubicBezTo>
                      <a:pt x="46" y="30"/>
                      <a:pt x="19" y="108"/>
                      <a:pt x="68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05" name="Freeform 27"/>
              <p:cNvSpPr>
                <a:spLocks/>
              </p:cNvSpPr>
              <p:nvPr/>
            </p:nvSpPr>
            <p:spPr bwMode="auto">
              <a:xfrm>
                <a:off x="2059" y="3514"/>
                <a:ext cx="139" cy="200"/>
              </a:xfrm>
              <a:custGeom>
                <a:avLst/>
                <a:gdLst>
                  <a:gd name="T0" fmla="*/ 68 w 283"/>
                  <a:gd name="T1" fmla="*/ 59 h 295"/>
                  <a:gd name="T2" fmla="*/ 13 w 283"/>
                  <a:gd name="T3" fmla="*/ 150 h 295"/>
                  <a:gd name="T4" fmla="*/ 68 w 283"/>
                  <a:gd name="T5" fmla="*/ 295 h 295"/>
                  <a:gd name="T6" fmla="*/ 168 w 283"/>
                  <a:gd name="T7" fmla="*/ 259 h 295"/>
                  <a:gd name="T8" fmla="*/ 222 w 283"/>
                  <a:gd name="T9" fmla="*/ 222 h 295"/>
                  <a:gd name="T10" fmla="*/ 250 w 283"/>
                  <a:gd name="T11" fmla="*/ 204 h 295"/>
                  <a:gd name="T12" fmla="*/ 168 w 283"/>
                  <a:gd name="T13" fmla="*/ 50 h 295"/>
                  <a:gd name="T14" fmla="*/ 50 w 283"/>
                  <a:gd name="T15" fmla="*/ 13 h 295"/>
                  <a:gd name="T16" fmla="*/ 68 w 283"/>
                  <a:gd name="T17" fmla="*/ 5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3" h="295">
                    <a:moveTo>
                      <a:pt x="68" y="59"/>
                    </a:moveTo>
                    <a:cubicBezTo>
                      <a:pt x="19" y="75"/>
                      <a:pt x="21" y="99"/>
                      <a:pt x="13" y="150"/>
                    </a:cubicBezTo>
                    <a:cubicBezTo>
                      <a:pt x="19" y="223"/>
                      <a:pt x="0" y="272"/>
                      <a:pt x="68" y="295"/>
                    </a:cubicBezTo>
                    <a:cubicBezTo>
                      <a:pt x="103" y="288"/>
                      <a:pt x="137" y="277"/>
                      <a:pt x="168" y="259"/>
                    </a:cubicBezTo>
                    <a:cubicBezTo>
                      <a:pt x="187" y="248"/>
                      <a:pt x="204" y="234"/>
                      <a:pt x="222" y="222"/>
                    </a:cubicBezTo>
                    <a:cubicBezTo>
                      <a:pt x="231" y="216"/>
                      <a:pt x="250" y="204"/>
                      <a:pt x="250" y="204"/>
                    </a:cubicBezTo>
                    <a:cubicBezTo>
                      <a:pt x="283" y="104"/>
                      <a:pt x="249" y="77"/>
                      <a:pt x="168" y="50"/>
                    </a:cubicBezTo>
                    <a:cubicBezTo>
                      <a:pt x="116" y="8"/>
                      <a:pt x="114" y="0"/>
                      <a:pt x="50" y="13"/>
                    </a:cubicBezTo>
                    <a:cubicBezTo>
                      <a:pt x="46" y="30"/>
                      <a:pt x="19" y="108"/>
                      <a:pt x="68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73" name="Line 28"/>
            <p:cNvSpPr>
              <a:spLocks noChangeShapeType="1"/>
            </p:cNvSpPr>
            <p:nvPr/>
          </p:nvSpPr>
          <p:spPr bwMode="auto">
            <a:xfrm>
              <a:off x="2618" y="677"/>
              <a:ext cx="0" cy="1056"/>
            </a:xfrm>
            <a:prstGeom prst="line">
              <a:avLst/>
            </a:prstGeom>
            <a:noFill/>
            <a:ln w="76200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4" name="Line 29"/>
            <p:cNvSpPr>
              <a:spLocks noChangeShapeType="1"/>
            </p:cNvSpPr>
            <p:nvPr/>
          </p:nvSpPr>
          <p:spPr bwMode="auto">
            <a:xfrm flipV="1">
              <a:off x="2810" y="1723"/>
              <a:ext cx="60" cy="443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5" name="Line 30"/>
            <p:cNvSpPr>
              <a:spLocks noChangeShapeType="1"/>
            </p:cNvSpPr>
            <p:nvPr/>
          </p:nvSpPr>
          <p:spPr bwMode="auto">
            <a:xfrm flipH="1" flipV="1">
              <a:off x="2395" y="1748"/>
              <a:ext cx="283" cy="511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7" name="Line 32"/>
            <p:cNvSpPr>
              <a:spLocks noChangeShapeType="1"/>
            </p:cNvSpPr>
            <p:nvPr/>
          </p:nvSpPr>
          <p:spPr bwMode="auto">
            <a:xfrm flipH="1">
              <a:off x="2544" y="2496"/>
              <a:ext cx="144" cy="336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8" name="Line 33"/>
            <p:cNvSpPr>
              <a:spLocks noChangeShapeType="1"/>
            </p:cNvSpPr>
            <p:nvPr/>
          </p:nvSpPr>
          <p:spPr bwMode="auto">
            <a:xfrm flipH="1" flipV="1">
              <a:off x="1893" y="1668"/>
              <a:ext cx="240" cy="487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79" name="Line 34"/>
            <p:cNvSpPr>
              <a:spLocks noChangeShapeType="1"/>
            </p:cNvSpPr>
            <p:nvPr/>
          </p:nvSpPr>
          <p:spPr bwMode="auto">
            <a:xfrm flipH="1">
              <a:off x="2758" y="2645"/>
              <a:ext cx="192" cy="480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0" name="Line 35"/>
            <p:cNvSpPr>
              <a:spLocks noChangeShapeType="1"/>
            </p:cNvSpPr>
            <p:nvPr/>
          </p:nvSpPr>
          <p:spPr bwMode="auto">
            <a:xfrm>
              <a:off x="2870" y="2377"/>
              <a:ext cx="48" cy="192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2" name="Line 37"/>
            <p:cNvSpPr>
              <a:spLocks noChangeShapeType="1"/>
            </p:cNvSpPr>
            <p:nvPr/>
          </p:nvSpPr>
          <p:spPr bwMode="auto">
            <a:xfrm>
              <a:off x="2880" y="2592"/>
              <a:ext cx="192" cy="240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5" name="Line 40"/>
            <p:cNvSpPr>
              <a:spLocks noChangeShapeType="1"/>
            </p:cNvSpPr>
            <p:nvPr/>
          </p:nvSpPr>
          <p:spPr bwMode="auto">
            <a:xfrm flipV="1">
              <a:off x="3051" y="1771"/>
              <a:ext cx="107" cy="439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6" name="Line 41"/>
            <p:cNvSpPr>
              <a:spLocks noChangeShapeType="1"/>
            </p:cNvSpPr>
            <p:nvPr/>
          </p:nvSpPr>
          <p:spPr bwMode="auto">
            <a:xfrm flipV="1">
              <a:off x="2563" y="1784"/>
              <a:ext cx="135" cy="444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7" name="Line 42"/>
            <p:cNvSpPr>
              <a:spLocks noChangeShapeType="1"/>
            </p:cNvSpPr>
            <p:nvPr/>
          </p:nvSpPr>
          <p:spPr bwMode="auto">
            <a:xfrm flipV="1">
              <a:off x="2172" y="1737"/>
              <a:ext cx="51" cy="330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88" name="Line 43"/>
            <p:cNvSpPr>
              <a:spLocks noChangeShapeType="1"/>
            </p:cNvSpPr>
            <p:nvPr/>
          </p:nvSpPr>
          <p:spPr bwMode="auto">
            <a:xfrm>
              <a:off x="2037" y="2631"/>
              <a:ext cx="192" cy="528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grpSp>
        <p:nvGrpSpPr>
          <p:cNvPr id="106" name="Group 10"/>
          <p:cNvGrpSpPr>
            <a:grpSpLocks/>
          </p:cNvGrpSpPr>
          <p:nvPr/>
        </p:nvGrpSpPr>
        <p:grpSpPr bwMode="auto">
          <a:xfrm>
            <a:off x="2974177" y="3093501"/>
            <a:ext cx="1075212" cy="1417508"/>
            <a:chOff x="1920" y="891"/>
            <a:chExt cx="1963" cy="2469"/>
          </a:xfrm>
        </p:grpSpPr>
        <p:grpSp>
          <p:nvGrpSpPr>
            <p:cNvPr id="107" name="Group 11"/>
            <p:cNvGrpSpPr>
              <a:grpSpLocks/>
            </p:cNvGrpSpPr>
            <p:nvPr/>
          </p:nvGrpSpPr>
          <p:grpSpPr bwMode="auto">
            <a:xfrm>
              <a:off x="1920" y="2064"/>
              <a:ext cx="1963" cy="1075"/>
              <a:chOff x="1584" y="3120"/>
              <a:chExt cx="1963" cy="1075"/>
            </a:xfrm>
          </p:grpSpPr>
          <p:sp>
            <p:nvSpPr>
              <p:cNvPr id="125" name="Freeform 12"/>
              <p:cNvSpPr>
                <a:spLocks/>
              </p:cNvSpPr>
              <p:nvPr/>
            </p:nvSpPr>
            <p:spPr bwMode="auto">
              <a:xfrm>
                <a:off x="1855" y="3224"/>
                <a:ext cx="266" cy="307"/>
              </a:xfrm>
              <a:custGeom>
                <a:avLst/>
                <a:gdLst>
                  <a:gd name="T0" fmla="*/ 72 w 266"/>
                  <a:gd name="T1" fmla="*/ 49 h 307"/>
                  <a:gd name="T2" fmla="*/ 18 w 266"/>
                  <a:gd name="T3" fmla="*/ 122 h 307"/>
                  <a:gd name="T4" fmla="*/ 63 w 266"/>
                  <a:gd name="T5" fmla="*/ 267 h 307"/>
                  <a:gd name="T6" fmla="*/ 108 w 266"/>
                  <a:gd name="T7" fmla="*/ 304 h 307"/>
                  <a:gd name="T8" fmla="*/ 254 w 266"/>
                  <a:gd name="T9" fmla="*/ 240 h 307"/>
                  <a:gd name="T10" fmla="*/ 263 w 266"/>
                  <a:gd name="T11" fmla="*/ 58 h 307"/>
                  <a:gd name="T12" fmla="*/ 245 w 266"/>
                  <a:gd name="T13" fmla="*/ 22 h 307"/>
                  <a:gd name="T14" fmla="*/ 190 w 266"/>
                  <a:gd name="T15" fmla="*/ 3 h 307"/>
                  <a:gd name="T16" fmla="*/ 99 w 266"/>
                  <a:gd name="T17" fmla="*/ 22 h 307"/>
                  <a:gd name="T18" fmla="*/ 72 w 266"/>
                  <a:gd name="T19" fmla="*/ 4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307">
                    <a:moveTo>
                      <a:pt x="72" y="49"/>
                    </a:moveTo>
                    <a:cubicBezTo>
                      <a:pt x="40" y="70"/>
                      <a:pt x="30" y="86"/>
                      <a:pt x="18" y="122"/>
                    </a:cubicBezTo>
                    <a:cubicBezTo>
                      <a:pt x="30" y="272"/>
                      <a:pt x="0" y="194"/>
                      <a:pt x="63" y="267"/>
                    </a:cubicBezTo>
                    <a:cubicBezTo>
                      <a:pt x="96" y="306"/>
                      <a:pt x="62" y="287"/>
                      <a:pt x="108" y="304"/>
                    </a:cubicBezTo>
                    <a:cubicBezTo>
                      <a:pt x="202" y="295"/>
                      <a:pt x="210" y="307"/>
                      <a:pt x="254" y="240"/>
                    </a:cubicBezTo>
                    <a:cubicBezTo>
                      <a:pt x="257" y="179"/>
                      <a:pt x="266" y="119"/>
                      <a:pt x="263" y="58"/>
                    </a:cubicBezTo>
                    <a:cubicBezTo>
                      <a:pt x="262" y="45"/>
                      <a:pt x="256" y="30"/>
                      <a:pt x="245" y="22"/>
                    </a:cubicBezTo>
                    <a:cubicBezTo>
                      <a:pt x="230" y="10"/>
                      <a:pt x="190" y="3"/>
                      <a:pt x="190" y="3"/>
                    </a:cubicBezTo>
                    <a:cubicBezTo>
                      <a:pt x="159" y="8"/>
                      <a:pt x="121" y="0"/>
                      <a:pt x="99" y="22"/>
                    </a:cubicBezTo>
                    <a:cubicBezTo>
                      <a:pt x="65" y="55"/>
                      <a:pt x="114" y="49"/>
                      <a:pt x="72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26" name="Freeform 13"/>
              <p:cNvSpPr>
                <a:spLocks/>
              </p:cNvSpPr>
              <p:nvPr/>
            </p:nvSpPr>
            <p:spPr bwMode="auto">
              <a:xfrm>
                <a:off x="2241" y="3196"/>
                <a:ext cx="283" cy="295"/>
              </a:xfrm>
              <a:custGeom>
                <a:avLst/>
                <a:gdLst>
                  <a:gd name="T0" fmla="*/ 68 w 283"/>
                  <a:gd name="T1" fmla="*/ 59 h 295"/>
                  <a:gd name="T2" fmla="*/ 13 w 283"/>
                  <a:gd name="T3" fmla="*/ 150 h 295"/>
                  <a:gd name="T4" fmla="*/ 68 w 283"/>
                  <a:gd name="T5" fmla="*/ 295 h 295"/>
                  <a:gd name="T6" fmla="*/ 168 w 283"/>
                  <a:gd name="T7" fmla="*/ 259 h 295"/>
                  <a:gd name="T8" fmla="*/ 222 w 283"/>
                  <a:gd name="T9" fmla="*/ 222 h 295"/>
                  <a:gd name="T10" fmla="*/ 250 w 283"/>
                  <a:gd name="T11" fmla="*/ 204 h 295"/>
                  <a:gd name="T12" fmla="*/ 168 w 283"/>
                  <a:gd name="T13" fmla="*/ 50 h 295"/>
                  <a:gd name="T14" fmla="*/ 50 w 283"/>
                  <a:gd name="T15" fmla="*/ 13 h 295"/>
                  <a:gd name="T16" fmla="*/ 68 w 283"/>
                  <a:gd name="T17" fmla="*/ 5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3" h="295">
                    <a:moveTo>
                      <a:pt x="68" y="59"/>
                    </a:moveTo>
                    <a:cubicBezTo>
                      <a:pt x="19" y="75"/>
                      <a:pt x="21" y="99"/>
                      <a:pt x="13" y="150"/>
                    </a:cubicBezTo>
                    <a:cubicBezTo>
                      <a:pt x="19" y="223"/>
                      <a:pt x="0" y="272"/>
                      <a:pt x="68" y="295"/>
                    </a:cubicBezTo>
                    <a:cubicBezTo>
                      <a:pt x="103" y="288"/>
                      <a:pt x="137" y="277"/>
                      <a:pt x="168" y="259"/>
                    </a:cubicBezTo>
                    <a:cubicBezTo>
                      <a:pt x="187" y="248"/>
                      <a:pt x="204" y="234"/>
                      <a:pt x="222" y="222"/>
                    </a:cubicBezTo>
                    <a:cubicBezTo>
                      <a:pt x="231" y="216"/>
                      <a:pt x="250" y="204"/>
                      <a:pt x="250" y="204"/>
                    </a:cubicBezTo>
                    <a:cubicBezTo>
                      <a:pt x="283" y="104"/>
                      <a:pt x="249" y="77"/>
                      <a:pt x="168" y="50"/>
                    </a:cubicBezTo>
                    <a:cubicBezTo>
                      <a:pt x="116" y="8"/>
                      <a:pt x="114" y="0"/>
                      <a:pt x="50" y="13"/>
                    </a:cubicBezTo>
                    <a:cubicBezTo>
                      <a:pt x="46" y="30"/>
                      <a:pt x="19" y="108"/>
                      <a:pt x="68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27" name="Freeform 14"/>
              <p:cNvSpPr>
                <a:spLocks/>
              </p:cNvSpPr>
              <p:nvPr/>
            </p:nvSpPr>
            <p:spPr bwMode="auto">
              <a:xfrm>
                <a:off x="1680" y="3840"/>
                <a:ext cx="310" cy="313"/>
              </a:xfrm>
              <a:custGeom>
                <a:avLst/>
                <a:gdLst>
                  <a:gd name="T0" fmla="*/ 136 w 310"/>
                  <a:gd name="T1" fmla="*/ 30 h 313"/>
                  <a:gd name="T2" fmla="*/ 0 w 310"/>
                  <a:gd name="T3" fmla="*/ 103 h 313"/>
                  <a:gd name="T4" fmla="*/ 136 w 310"/>
                  <a:gd name="T5" fmla="*/ 285 h 313"/>
                  <a:gd name="T6" fmla="*/ 227 w 310"/>
                  <a:gd name="T7" fmla="*/ 294 h 313"/>
                  <a:gd name="T8" fmla="*/ 282 w 310"/>
                  <a:gd name="T9" fmla="*/ 276 h 313"/>
                  <a:gd name="T10" fmla="*/ 209 w 310"/>
                  <a:gd name="T11" fmla="*/ 67 h 313"/>
                  <a:gd name="T12" fmla="*/ 136 w 310"/>
                  <a:gd name="T13" fmla="*/ 12 h 313"/>
                  <a:gd name="T14" fmla="*/ 136 w 310"/>
                  <a:gd name="T15" fmla="*/ 3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0" h="313">
                    <a:moveTo>
                      <a:pt x="136" y="30"/>
                    </a:moveTo>
                    <a:cubicBezTo>
                      <a:pt x="46" y="0"/>
                      <a:pt x="24" y="31"/>
                      <a:pt x="0" y="103"/>
                    </a:cubicBezTo>
                    <a:cubicBezTo>
                      <a:pt x="12" y="203"/>
                      <a:pt x="25" y="263"/>
                      <a:pt x="136" y="285"/>
                    </a:cubicBezTo>
                    <a:cubicBezTo>
                      <a:pt x="177" y="313"/>
                      <a:pt x="160" y="309"/>
                      <a:pt x="227" y="294"/>
                    </a:cubicBezTo>
                    <a:cubicBezTo>
                      <a:pt x="246" y="290"/>
                      <a:pt x="282" y="276"/>
                      <a:pt x="282" y="276"/>
                    </a:cubicBezTo>
                    <a:cubicBezTo>
                      <a:pt x="310" y="191"/>
                      <a:pt x="303" y="98"/>
                      <a:pt x="209" y="67"/>
                    </a:cubicBezTo>
                    <a:cubicBezTo>
                      <a:pt x="188" y="34"/>
                      <a:pt x="173" y="24"/>
                      <a:pt x="136" y="12"/>
                    </a:cubicBezTo>
                    <a:cubicBezTo>
                      <a:pt x="126" y="43"/>
                      <a:pt x="120" y="46"/>
                      <a:pt x="136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28" name="Freeform 15"/>
              <p:cNvSpPr>
                <a:spLocks/>
              </p:cNvSpPr>
              <p:nvPr/>
            </p:nvSpPr>
            <p:spPr bwMode="auto">
              <a:xfrm>
                <a:off x="2976" y="3840"/>
                <a:ext cx="310" cy="313"/>
              </a:xfrm>
              <a:custGeom>
                <a:avLst/>
                <a:gdLst>
                  <a:gd name="T0" fmla="*/ 136 w 310"/>
                  <a:gd name="T1" fmla="*/ 30 h 313"/>
                  <a:gd name="T2" fmla="*/ 0 w 310"/>
                  <a:gd name="T3" fmla="*/ 103 h 313"/>
                  <a:gd name="T4" fmla="*/ 136 w 310"/>
                  <a:gd name="T5" fmla="*/ 285 h 313"/>
                  <a:gd name="T6" fmla="*/ 227 w 310"/>
                  <a:gd name="T7" fmla="*/ 294 h 313"/>
                  <a:gd name="T8" fmla="*/ 282 w 310"/>
                  <a:gd name="T9" fmla="*/ 276 h 313"/>
                  <a:gd name="T10" fmla="*/ 209 w 310"/>
                  <a:gd name="T11" fmla="*/ 67 h 313"/>
                  <a:gd name="T12" fmla="*/ 136 w 310"/>
                  <a:gd name="T13" fmla="*/ 12 h 313"/>
                  <a:gd name="T14" fmla="*/ 136 w 310"/>
                  <a:gd name="T15" fmla="*/ 3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0" h="313">
                    <a:moveTo>
                      <a:pt x="136" y="30"/>
                    </a:moveTo>
                    <a:cubicBezTo>
                      <a:pt x="46" y="0"/>
                      <a:pt x="24" y="31"/>
                      <a:pt x="0" y="103"/>
                    </a:cubicBezTo>
                    <a:cubicBezTo>
                      <a:pt x="12" y="203"/>
                      <a:pt x="25" y="263"/>
                      <a:pt x="136" y="285"/>
                    </a:cubicBezTo>
                    <a:cubicBezTo>
                      <a:pt x="177" y="313"/>
                      <a:pt x="160" y="309"/>
                      <a:pt x="227" y="294"/>
                    </a:cubicBezTo>
                    <a:cubicBezTo>
                      <a:pt x="246" y="290"/>
                      <a:pt x="282" y="276"/>
                      <a:pt x="282" y="276"/>
                    </a:cubicBezTo>
                    <a:cubicBezTo>
                      <a:pt x="310" y="191"/>
                      <a:pt x="303" y="98"/>
                      <a:pt x="209" y="67"/>
                    </a:cubicBezTo>
                    <a:cubicBezTo>
                      <a:pt x="188" y="34"/>
                      <a:pt x="173" y="24"/>
                      <a:pt x="136" y="12"/>
                    </a:cubicBezTo>
                    <a:cubicBezTo>
                      <a:pt x="126" y="43"/>
                      <a:pt x="120" y="46"/>
                      <a:pt x="136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29" name="Freeform 16"/>
              <p:cNvSpPr>
                <a:spLocks/>
              </p:cNvSpPr>
              <p:nvPr/>
            </p:nvSpPr>
            <p:spPr bwMode="auto">
              <a:xfrm>
                <a:off x="1584" y="3408"/>
                <a:ext cx="310" cy="313"/>
              </a:xfrm>
              <a:custGeom>
                <a:avLst/>
                <a:gdLst>
                  <a:gd name="T0" fmla="*/ 136 w 310"/>
                  <a:gd name="T1" fmla="*/ 30 h 313"/>
                  <a:gd name="T2" fmla="*/ 0 w 310"/>
                  <a:gd name="T3" fmla="*/ 103 h 313"/>
                  <a:gd name="T4" fmla="*/ 136 w 310"/>
                  <a:gd name="T5" fmla="*/ 285 h 313"/>
                  <a:gd name="T6" fmla="*/ 227 w 310"/>
                  <a:gd name="T7" fmla="*/ 294 h 313"/>
                  <a:gd name="T8" fmla="*/ 282 w 310"/>
                  <a:gd name="T9" fmla="*/ 276 h 313"/>
                  <a:gd name="T10" fmla="*/ 209 w 310"/>
                  <a:gd name="T11" fmla="*/ 67 h 313"/>
                  <a:gd name="T12" fmla="*/ 136 w 310"/>
                  <a:gd name="T13" fmla="*/ 12 h 313"/>
                  <a:gd name="T14" fmla="*/ 136 w 310"/>
                  <a:gd name="T15" fmla="*/ 3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0" h="313">
                    <a:moveTo>
                      <a:pt x="136" y="30"/>
                    </a:moveTo>
                    <a:cubicBezTo>
                      <a:pt x="46" y="0"/>
                      <a:pt x="24" y="31"/>
                      <a:pt x="0" y="103"/>
                    </a:cubicBezTo>
                    <a:cubicBezTo>
                      <a:pt x="12" y="203"/>
                      <a:pt x="25" y="263"/>
                      <a:pt x="136" y="285"/>
                    </a:cubicBezTo>
                    <a:cubicBezTo>
                      <a:pt x="177" y="313"/>
                      <a:pt x="160" y="309"/>
                      <a:pt x="227" y="294"/>
                    </a:cubicBezTo>
                    <a:cubicBezTo>
                      <a:pt x="246" y="290"/>
                      <a:pt x="282" y="276"/>
                      <a:pt x="282" y="276"/>
                    </a:cubicBezTo>
                    <a:cubicBezTo>
                      <a:pt x="310" y="191"/>
                      <a:pt x="303" y="98"/>
                      <a:pt x="209" y="67"/>
                    </a:cubicBezTo>
                    <a:cubicBezTo>
                      <a:pt x="188" y="34"/>
                      <a:pt x="173" y="24"/>
                      <a:pt x="136" y="12"/>
                    </a:cubicBezTo>
                    <a:cubicBezTo>
                      <a:pt x="126" y="43"/>
                      <a:pt x="120" y="46"/>
                      <a:pt x="136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30" name="Freeform 17"/>
              <p:cNvSpPr>
                <a:spLocks/>
              </p:cNvSpPr>
              <p:nvPr/>
            </p:nvSpPr>
            <p:spPr bwMode="auto">
              <a:xfrm>
                <a:off x="2544" y="3120"/>
                <a:ext cx="310" cy="313"/>
              </a:xfrm>
              <a:custGeom>
                <a:avLst/>
                <a:gdLst>
                  <a:gd name="T0" fmla="*/ 136 w 310"/>
                  <a:gd name="T1" fmla="*/ 30 h 313"/>
                  <a:gd name="T2" fmla="*/ 0 w 310"/>
                  <a:gd name="T3" fmla="*/ 103 h 313"/>
                  <a:gd name="T4" fmla="*/ 136 w 310"/>
                  <a:gd name="T5" fmla="*/ 285 h 313"/>
                  <a:gd name="T6" fmla="*/ 227 w 310"/>
                  <a:gd name="T7" fmla="*/ 294 h 313"/>
                  <a:gd name="T8" fmla="*/ 282 w 310"/>
                  <a:gd name="T9" fmla="*/ 276 h 313"/>
                  <a:gd name="T10" fmla="*/ 209 w 310"/>
                  <a:gd name="T11" fmla="*/ 67 h 313"/>
                  <a:gd name="T12" fmla="*/ 136 w 310"/>
                  <a:gd name="T13" fmla="*/ 12 h 313"/>
                  <a:gd name="T14" fmla="*/ 136 w 310"/>
                  <a:gd name="T15" fmla="*/ 3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0" h="313">
                    <a:moveTo>
                      <a:pt x="136" y="30"/>
                    </a:moveTo>
                    <a:cubicBezTo>
                      <a:pt x="46" y="0"/>
                      <a:pt x="24" y="31"/>
                      <a:pt x="0" y="103"/>
                    </a:cubicBezTo>
                    <a:cubicBezTo>
                      <a:pt x="12" y="203"/>
                      <a:pt x="25" y="263"/>
                      <a:pt x="136" y="285"/>
                    </a:cubicBezTo>
                    <a:cubicBezTo>
                      <a:pt x="177" y="313"/>
                      <a:pt x="160" y="309"/>
                      <a:pt x="227" y="294"/>
                    </a:cubicBezTo>
                    <a:cubicBezTo>
                      <a:pt x="246" y="290"/>
                      <a:pt x="282" y="276"/>
                      <a:pt x="282" y="276"/>
                    </a:cubicBezTo>
                    <a:cubicBezTo>
                      <a:pt x="310" y="191"/>
                      <a:pt x="303" y="98"/>
                      <a:pt x="209" y="67"/>
                    </a:cubicBezTo>
                    <a:cubicBezTo>
                      <a:pt x="188" y="34"/>
                      <a:pt x="173" y="24"/>
                      <a:pt x="136" y="12"/>
                    </a:cubicBezTo>
                    <a:cubicBezTo>
                      <a:pt x="126" y="43"/>
                      <a:pt x="120" y="46"/>
                      <a:pt x="136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31" name="Freeform 18"/>
              <p:cNvSpPr>
                <a:spLocks/>
              </p:cNvSpPr>
              <p:nvPr/>
            </p:nvSpPr>
            <p:spPr bwMode="auto">
              <a:xfrm>
                <a:off x="2304" y="3504"/>
                <a:ext cx="310" cy="313"/>
              </a:xfrm>
              <a:custGeom>
                <a:avLst/>
                <a:gdLst>
                  <a:gd name="T0" fmla="*/ 136 w 310"/>
                  <a:gd name="T1" fmla="*/ 30 h 313"/>
                  <a:gd name="T2" fmla="*/ 0 w 310"/>
                  <a:gd name="T3" fmla="*/ 103 h 313"/>
                  <a:gd name="T4" fmla="*/ 136 w 310"/>
                  <a:gd name="T5" fmla="*/ 285 h 313"/>
                  <a:gd name="T6" fmla="*/ 227 w 310"/>
                  <a:gd name="T7" fmla="*/ 294 h 313"/>
                  <a:gd name="T8" fmla="*/ 282 w 310"/>
                  <a:gd name="T9" fmla="*/ 276 h 313"/>
                  <a:gd name="T10" fmla="*/ 209 w 310"/>
                  <a:gd name="T11" fmla="*/ 67 h 313"/>
                  <a:gd name="T12" fmla="*/ 136 w 310"/>
                  <a:gd name="T13" fmla="*/ 12 h 313"/>
                  <a:gd name="T14" fmla="*/ 136 w 310"/>
                  <a:gd name="T15" fmla="*/ 30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0" h="313">
                    <a:moveTo>
                      <a:pt x="136" y="30"/>
                    </a:moveTo>
                    <a:cubicBezTo>
                      <a:pt x="46" y="0"/>
                      <a:pt x="24" y="31"/>
                      <a:pt x="0" y="103"/>
                    </a:cubicBezTo>
                    <a:cubicBezTo>
                      <a:pt x="12" y="203"/>
                      <a:pt x="25" y="263"/>
                      <a:pt x="136" y="285"/>
                    </a:cubicBezTo>
                    <a:cubicBezTo>
                      <a:pt x="177" y="313"/>
                      <a:pt x="160" y="309"/>
                      <a:pt x="227" y="294"/>
                    </a:cubicBezTo>
                    <a:cubicBezTo>
                      <a:pt x="246" y="290"/>
                      <a:pt x="282" y="276"/>
                      <a:pt x="282" y="276"/>
                    </a:cubicBezTo>
                    <a:cubicBezTo>
                      <a:pt x="310" y="191"/>
                      <a:pt x="303" y="98"/>
                      <a:pt x="209" y="67"/>
                    </a:cubicBezTo>
                    <a:cubicBezTo>
                      <a:pt x="188" y="34"/>
                      <a:pt x="173" y="24"/>
                      <a:pt x="136" y="12"/>
                    </a:cubicBezTo>
                    <a:cubicBezTo>
                      <a:pt x="126" y="43"/>
                      <a:pt x="120" y="46"/>
                      <a:pt x="136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32" name="Freeform 19"/>
              <p:cNvSpPr>
                <a:spLocks/>
              </p:cNvSpPr>
              <p:nvPr/>
            </p:nvSpPr>
            <p:spPr bwMode="auto">
              <a:xfrm>
                <a:off x="1920" y="3552"/>
                <a:ext cx="266" cy="307"/>
              </a:xfrm>
              <a:custGeom>
                <a:avLst/>
                <a:gdLst>
                  <a:gd name="T0" fmla="*/ 72 w 266"/>
                  <a:gd name="T1" fmla="*/ 49 h 307"/>
                  <a:gd name="T2" fmla="*/ 18 w 266"/>
                  <a:gd name="T3" fmla="*/ 122 h 307"/>
                  <a:gd name="T4" fmla="*/ 63 w 266"/>
                  <a:gd name="T5" fmla="*/ 267 h 307"/>
                  <a:gd name="T6" fmla="*/ 108 w 266"/>
                  <a:gd name="T7" fmla="*/ 304 h 307"/>
                  <a:gd name="T8" fmla="*/ 254 w 266"/>
                  <a:gd name="T9" fmla="*/ 240 h 307"/>
                  <a:gd name="T10" fmla="*/ 263 w 266"/>
                  <a:gd name="T11" fmla="*/ 58 h 307"/>
                  <a:gd name="T12" fmla="*/ 245 w 266"/>
                  <a:gd name="T13" fmla="*/ 22 h 307"/>
                  <a:gd name="T14" fmla="*/ 190 w 266"/>
                  <a:gd name="T15" fmla="*/ 3 h 307"/>
                  <a:gd name="T16" fmla="*/ 99 w 266"/>
                  <a:gd name="T17" fmla="*/ 22 h 307"/>
                  <a:gd name="T18" fmla="*/ 72 w 266"/>
                  <a:gd name="T19" fmla="*/ 4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307">
                    <a:moveTo>
                      <a:pt x="72" y="49"/>
                    </a:moveTo>
                    <a:cubicBezTo>
                      <a:pt x="40" y="70"/>
                      <a:pt x="30" y="86"/>
                      <a:pt x="18" y="122"/>
                    </a:cubicBezTo>
                    <a:cubicBezTo>
                      <a:pt x="30" y="272"/>
                      <a:pt x="0" y="194"/>
                      <a:pt x="63" y="267"/>
                    </a:cubicBezTo>
                    <a:cubicBezTo>
                      <a:pt x="96" y="306"/>
                      <a:pt x="62" y="287"/>
                      <a:pt x="108" y="304"/>
                    </a:cubicBezTo>
                    <a:cubicBezTo>
                      <a:pt x="202" y="295"/>
                      <a:pt x="210" y="307"/>
                      <a:pt x="254" y="240"/>
                    </a:cubicBezTo>
                    <a:cubicBezTo>
                      <a:pt x="257" y="179"/>
                      <a:pt x="266" y="119"/>
                      <a:pt x="263" y="58"/>
                    </a:cubicBezTo>
                    <a:cubicBezTo>
                      <a:pt x="262" y="45"/>
                      <a:pt x="256" y="30"/>
                      <a:pt x="245" y="22"/>
                    </a:cubicBezTo>
                    <a:cubicBezTo>
                      <a:pt x="230" y="10"/>
                      <a:pt x="190" y="3"/>
                      <a:pt x="190" y="3"/>
                    </a:cubicBezTo>
                    <a:cubicBezTo>
                      <a:pt x="159" y="8"/>
                      <a:pt x="121" y="0"/>
                      <a:pt x="99" y="22"/>
                    </a:cubicBezTo>
                    <a:cubicBezTo>
                      <a:pt x="65" y="55"/>
                      <a:pt x="114" y="49"/>
                      <a:pt x="72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33" name="Freeform 20"/>
              <p:cNvSpPr>
                <a:spLocks/>
              </p:cNvSpPr>
              <p:nvPr/>
            </p:nvSpPr>
            <p:spPr bwMode="auto">
              <a:xfrm>
                <a:off x="2304" y="3840"/>
                <a:ext cx="266" cy="307"/>
              </a:xfrm>
              <a:custGeom>
                <a:avLst/>
                <a:gdLst>
                  <a:gd name="T0" fmla="*/ 72 w 266"/>
                  <a:gd name="T1" fmla="*/ 49 h 307"/>
                  <a:gd name="T2" fmla="*/ 18 w 266"/>
                  <a:gd name="T3" fmla="*/ 122 h 307"/>
                  <a:gd name="T4" fmla="*/ 63 w 266"/>
                  <a:gd name="T5" fmla="*/ 267 h 307"/>
                  <a:gd name="T6" fmla="*/ 108 w 266"/>
                  <a:gd name="T7" fmla="*/ 304 h 307"/>
                  <a:gd name="T8" fmla="*/ 254 w 266"/>
                  <a:gd name="T9" fmla="*/ 240 h 307"/>
                  <a:gd name="T10" fmla="*/ 263 w 266"/>
                  <a:gd name="T11" fmla="*/ 58 h 307"/>
                  <a:gd name="T12" fmla="*/ 245 w 266"/>
                  <a:gd name="T13" fmla="*/ 22 h 307"/>
                  <a:gd name="T14" fmla="*/ 190 w 266"/>
                  <a:gd name="T15" fmla="*/ 3 h 307"/>
                  <a:gd name="T16" fmla="*/ 99 w 266"/>
                  <a:gd name="T17" fmla="*/ 22 h 307"/>
                  <a:gd name="T18" fmla="*/ 72 w 266"/>
                  <a:gd name="T19" fmla="*/ 4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307">
                    <a:moveTo>
                      <a:pt x="72" y="49"/>
                    </a:moveTo>
                    <a:cubicBezTo>
                      <a:pt x="40" y="70"/>
                      <a:pt x="30" y="86"/>
                      <a:pt x="18" y="122"/>
                    </a:cubicBezTo>
                    <a:cubicBezTo>
                      <a:pt x="30" y="272"/>
                      <a:pt x="0" y="194"/>
                      <a:pt x="63" y="267"/>
                    </a:cubicBezTo>
                    <a:cubicBezTo>
                      <a:pt x="96" y="306"/>
                      <a:pt x="62" y="287"/>
                      <a:pt x="108" y="304"/>
                    </a:cubicBezTo>
                    <a:cubicBezTo>
                      <a:pt x="202" y="295"/>
                      <a:pt x="210" y="307"/>
                      <a:pt x="254" y="240"/>
                    </a:cubicBezTo>
                    <a:cubicBezTo>
                      <a:pt x="257" y="179"/>
                      <a:pt x="266" y="119"/>
                      <a:pt x="263" y="58"/>
                    </a:cubicBezTo>
                    <a:cubicBezTo>
                      <a:pt x="262" y="45"/>
                      <a:pt x="256" y="30"/>
                      <a:pt x="245" y="22"/>
                    </a:cubicBezTo>
                    <a:cubicBezTo>
                      <a:pt x="230" y="10"/>
                      <a:pt x="190" y="3"/>
                      <a:pt x="190" y="3"/>
                    </a:cubicBezTo>
                    <a:cubicBezTo>
                      <a:pt x="159" y="8"/>
                      <a:pt x="121" y="0"/>
                      <a:pt x="99" y="22"/>
                    </a:cubicBezTo>
                    <a:cubicBezTo>
                      <a:pt x="65" y="55"/>
                      <a:pt x="114" y="49"/>
                      <a:pt x="72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34" name="Freeform 21"/>
              <p:cNvSpPr>
                <a:spLocks/>
              </p:cNvSpPr>
              <p:nvPr/>
            </p:nvSpPr>
            <p:spPr bwMode="auto">
              <a:xfrm>
                <a:off x="2640" y="3456"/>
                <a:ext cx="266" cy="307"/>
              </a:xfrm>
              <a:custGeom>
                <a:avLst/>
                <a:gdLst>
                  <a:gd name="T0" fmla="*/ 72 w 266"/>
                  <a:gd name="T1" fmla="*/ 49 h 307"/>
                  <a:gd name="T2" fmla="*/ 18 w 266"/>
                  <a:gd name="T3" fmla="*/ 122 h 307"/>
                  <a:gd name="T4" fmla="*/ 63 w 266"/>
                  <a:gd name="T5" fmla="*/ 267 h 307"/>
                  <a:gd name="T6" fmla="*/ 108 w 266"/>
                  <a:gd name="T7" fmla="*/ 304 h 307"/>
                  <a:gd name="T8" fmla="*/ 254 w 266"/>
                  <a:gd name="T9" fmla="*/ 240 h 307"/>
                  <a:gd name="T10" fmla="*/ 263 w 266"/>
                  <a:gd name="T11" fmla="*/ 58 h 307"/>
                  <a:gd name="T12" fmla="*/ 245 w 266"/>
                  <a:gd name="T13" fmla="*/ 22 h 307"/>
                  <a:gd name="T14" fmla="*/ 190 w 266"/>
                  <a:gd name="T15" fmla="*/ 3 h 307"/>
                  <a:gd name="T16" fmla="*/ 99 w 266"/>
                  <a:gd name="T17" fmla="*/ 22 h 307"/>
                  <a:gd name="T18" fmla="*/ 72 w 266"/>
                  <a:gd name="T19" fmla="*/ 4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307">
                    <a:moveTo>
                      <a:pt x="72" y="49"/>
                    </a:moveTo>
                    <a:cubicBezTo>
                      <a:pt x="40" y="70"/>
                      <a:pt x="30" y="86"/>
                      <a:pt x="18" y="122"/>
                    </a:cubicBezTo>
                    <a:cubicBezTo>
                      <a:pt x="30" y="272"/>
                      <a:pt x="0" y="194"/>
                      <a:pt x="63" y="267"/>
                    </a:cubicBezTo>
                    <a:cubicBezTo>
                      <a:pt x="96" y="306"/>
                      <a:pt x="62" y="287"/>
                      <a:pt x="108" y="304"/>
                    </a:cubicBezTo>
                    <a:cubicBezTo>
                      <a:pt x="202" y="295"/>
                      <a:pt x="210" y="307"/>
                      <a:pt x="254" y="240"/>
                    </a:cubicBezTo>
                    <a:cubicBezTo>
                      <a:pt x="257" y="179"/>
                      <a:pt x="266" y="119"/>
                      <a:pt x="263" y="58"/>
                    </a:cubicBezTo>
                    <a:cubicBezTo>
                      <a:pt x="262" y="45"/>
                      <a:pt x="256" y="30"/>
                      <a:pt x="245" y="22"/>
                    </a:cubicBezTo>
                    <a:cubicBezTo>
                      <a:pt x="230" y="10"/>
                      <a:pt x="190" y="3"/>
                      <a:pt x="190" y="3"/>
                    </a:cubicBezTo>
                    <a:cubicBezTo>
                      <a:pt x="159" y="8"/>
                      <a:pt x="121" y="0"/>
                      <a:pt x="99" y="22"/>
                    </a:cubicBezTo>
                    <a:cubicBezTo>
                      <a:pt x="65" y="55"/>
                      <a:pt x="114" y="49"/>
                      <a:pt x="72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35" name="Freeform 22"/>
              <p:cNvSpPr>
                <a:spLocks/>
              </p:cNvSpPr>
              <p:nvPr/>
            </p:nvSpPr>
            <p:spPr bwMode="auto">
              <a:xfrm>
                <a:off x="2880" y="3168"/>
                <a:ext cx="266" cy="307"/>
              </a:xfrm>
              <a:custGeom>
                <a:avLst/>
                <a:gdLst>
                  <a:gd name="T0" fmla="*/ 72 w 266"/>
                  <a:gd name="T1" fmla="*/ 49 h 307"/>
                  <a:gd name="T2" fmla="*/ 18 w 266"/>
                  <a:gd name="T3" fmla="*/ 122 h 307"/>
                  <a:gd name="T4" fmla="*/ 63 w 266"/>
                  <a:gd name="T5" fmla="*/ 267 h 307"/>
                  <a:gd name="T6" fmla="*/ 108 w 266"/>
                  <a:gd name="T7" fmla="*/ 304 h 307"/>
                  <a:gd name="T8" fmla="*/ 254 w 266"/>
                  <a:gd name="T9" fmla="*/ 240 h 307"/>
                  <a:gd name="T10" fmla="*/ 263 w 266"/>
                  <a:gd name="T11" fmla="*/ 58 h 307"/>
                  <a:gd name="T12" fmla="*/ 245 w 266"/>
                  <a:gd name="T13" fmla="*/ 22 h 307"/>
                  <a:gd name="T14" fmla="*/ 190 w 266"/>
                  <a:gd name="T15" fmla="*/ 3 h 307"/>
                  <a:gd name="T16" fmla="*/ 99 w 266"/>
                  <a:gd name="T17" fmla="*/ 22 h 307"/>
                  <a:gd name="T18" fmla="*/ 72 w 266"/>
                  <a:gd name="T19" fmla="*/ 4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307">
                    <a:moveTo>
                      <a:pt x="72" y="49"/>
                    </a:moveTo>
                    <a:cubicBezTo>
                      <a:pt x="40" y="70"/>
                      <a:pt x="30" y="86"/>
                      <a:pt x="18" y="122"/>
                    </a:cubicBezTo>
                    <a:cubicBezTo>
                      <a:pt x="30" y="272"/>
                      <a:pt x="0" y="194"/>
                      <a:pt x="63" y="267"/>
                    </a:cubicBezTo>
                    <a:cubicBezTo>
                      <a:pt x="96" y="306"/>
                      <a:pt x="62" y="287"/>
                      <a:pt x="108" y="304"/>
                    </a:cubicBezTo>
                    <a:cubicBezTo>
                      <a:pt x="202" y="295"/>
                      <a:pt x="210" y="307"/>
                      <a:pt x="254" y="240"/>
                    </a:cubicBezTo>
                    <a:cubicBezTo>
                      <a:pt x="257" y="179"/>
                      <a:pt x="266" y="119"/>
                      <a:pt x="263" y="58"/>
                    </a:cubicBezTo>
                    <a:cubicBezTo>
                      <a:pt x="262" y="45"/>
                      <a:pt x="256" y="30"/>
                      <a:pt x="245" y="22"/>
                    </a:cubicBezTo>
                    <a:cubicBezTo>
                      <a:pt x="230" y="10"/>
                      <a:pt x="190" y="3"/>
                      <a:pt x="190" y="3"/>
                    </a:cubicBezTo>
                    <a:cubicBezTo>
                      <a:pt x="159" y="8"/>
                      <a:pt x="121" y="0"/>
                      <a:pt x="99" y="22"/>
                    </a:cubicBezTo>
                    <a:cubicBezTo>
                      <a:pt x="65" y="55"/>
                      <a:pt x="114" y="49"/>
                      <a:pt x="72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36" name="Freeform 23"/>
              <p:cNvSpPr>
                <a:spLocks/>
              </p:cNvSpPr>
              <p:nvPr/>
            </p:nvSpPr>
            <p:spPr bwMode="auto">
              <a:xfrm>
                <a:off x="2016" y="3888"/>
                <a:ext cx="266" cy="307"/>
              </a:xfrm>
              <a:custGeom>
                <a:avLst/>
                <a:gdLst>
                  <a:gd name="T0" fmla="*/ 72 w 266"/>
                  <a:gd name="T1" fmla="*/ 49 h 307"/>
                  <a:gd name="T2" fmla="*/ 18 w 266"/>
                  <a:gd name="T3" fmla="*/ 122 h 307"/>
                  <a:gd name="T4" fmla="*/ 63 w 266"/>
                  <a:gd name="T5" fmla="*/ 267 h 307"/>
                  <a:gd name="T6" fmla="*/ 108 w 266"/>
                  <a:gd name="T7" fmla="*/ 304 h 307"/>
                  <a:gd name="T8" fmla="*/ 254 w 266"/>
                  <a:gd name="T9" fmla="*/ 240 h 307"/>
                  <a:gd name="T10" fmla="*/ 263 w 266"/>
                  <a:gd name="T11" fmla="*/ 58 h 307"/>
                  <a:gd name="T12" fmla="*/ 245 w 266"/>
                  <a:gd name="T13" fmla="*/ 22 h 307"/>
                  <a:gd name="T14" fmla="*/ 190 w 266"/>
                  <a:gd name="T15" fmla="*/ 3 h 307"/>
                  <a:gd name="T16" fmla="*/ 99 w 266"/>
                  <a:gd name="T17" fmla="*/ 22 h 307"/>
                  <a:gd name="T18" fmla="*/ 72 w 266"/>
                  <a:gd name="T19" fmla="*/ 49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6" h="307">
                    <a:moveTo>
                      <a:pt x="72" y="49"/>
                    </a:moveTo>
                    <a:cubicBezTo>
                      <a:pt x="40" y="70"/>
                      <a:pt x="30" y="86"/>
                      <a:pt x="18" y="122"/>
                    </a:cubicBezTo>
                    <a:cubicBezTo>
                      <a:pt x="30" y="272"/>
                      <a:pt x="0" y="194"/>
                      <a:pt x="63" y="267"/>
                    </a:cubicBezTo>
                    <a:cubicBezTo>
                      <a:pt x="96" y="306"/>
                      <a:pt x="62" y="287"/>
                      <a:pt x="108" y="304"/>
                    </a:cubicBezTo>
                    <a:cubicBezTo>
                      <a:pt x="202" y="295"/>
                      <a:pt x="210" y="307"/>
                      <a:pt x="254" y="240"/>
                    </a:cubicBezTo>
                    <a:cubicBezTo>
                      <a:pt x="257" y="179"/>
                      <a:pt x="266" y="119"/>
                      <a:pt x="263" y="58"/>
                    </a:cubicBezTo>
                    <a:cubicBezTo>
                      <a:pt x="262" y="45"/>
                      <a:pt x="256" y="30"/>
                      <a:pt x="245" y="22"/>
                    </a:cubicBezTo>
                    <a:cubicBezTo>
                      <a:pt x="230" y="10"/>
                      <a:pt x="190" y="3"/>
                      <a:pt x="190" y="3"/>
                    </a:cubicBezTo>
                    <a:cubicBezTo>
                      <a:pt x="159" y="8"/>
                      <a:pt x="121" y="0"/>
                      <a:pt x="99" y="22"/>
                    </a:cubicBezTo>
                    <a:cubicBezTo>
                      <a:pt x="65" y="55"/>
                      <a:pt x="114" y="49"/>
                      <a:pt x="72" y="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37" name="Freeform 24"/>
              <p:cNvSpPr>
                <a:spLocks/>
              </p:cNvSpPr>
              <p:nvPr/>
            </p:nvSpPr>
            <p:spPr bwMode="auto">
              <a:xfrm>
                <a:off x="2928" y="3504"/>
                <a:ext cx="283" cy="295"/>
              </a:xfrm>
              <a:custGeom>
                <a:avLst/>
                <a:gdLst>
                  <a:gd name="T0" fmla="*/ 68 w 283"/>
                  <a:gd name="T1" fmla="*/ 59 h 295"/>
                  <a:gd name="T2" fmla="*/ 13 w 283"/>
                  <a:gd name="T3" fmla="*/ 150 h 295"/>
                  <a:gd name="T4" fmla="*/ 68 w 283"/>
                  <a:gd name="T5" fmla="*/ 295 h 295"/>
                  <a:gd name="T6" fmla="*/ 168 w 283"/>
                  <a:gd name="T7" fmla="*/ 259 h 295"/>
                  <a:gd name="T8" fmla="*/ 222 w 283"/>
                  <a:gd name="T9" fmla="*/ 222 h 295"/>
                  <a:gd name="T10" fmla="*/ 250 w 283"/>
                  <a:gd name="T11" fmla="*/ 204 h 295"/>
                  <a:gd name="T12" fmla="*/ 168 w 283"/>
                  <a:gd name="T13" fmla="*/ 50 h 295"/>
                  <a:gd name="T14" fmla="*/ 50 w 283"/>
                  <a:gd name="T15" fmla="*/ 13 h 295"/>
                  <a:gd name="T16" fmla="*/ 68 w 283"/>
                  <a:gd name="T17" fmla="*/ 5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3" h="295">
                    <a:moveTo>
                      <a:pt x="68" y="59"/>
                    </a:moveTo>
                    <a:cubicBezTo>
                      <a:pt x="19" y="75"/>
                      <a:pt x="21" y="99"/>
                      <a:pt x="13" y="150"/>
                    </a:cubicBezTo>
                    <a:cubicBezTo>
                      <a:pt x="19" y="223"/>
                      <a:pt x="0" y="272"/>
                      <a:pt x="68" y="295"/>
                    </a:cubicBezTo>
                    <a:cubicBezTo>
                      <a:pt x="103" y="288"/>
                      <a:pt x="137" y="277"/>
                      <a:pt x="168" y="259"/>
                    </a:cubicBezTo>
                    <a:cubicBezTo>
                      <a:pt x="187" y="248"/>
                      <a:pt x="204" y="234"/>
                      <a:pt x="222" y="222"/>
                    </a:cubicBezTo>
                    <a:cubicBezTo>
                      <a:pt x="231" y="216"/>
                      <a:pt x="250" y="204"/>
                      <a:pt x="250" y="204"/>
                    </a:cubicBezTo>
                    <a:cubicBezTo>
                      <a:pt x="283" y="104"/>
                      <a:pt x="249" y="77"/>
                      <a:pt x="168" y="50"/>
                    </a:cubicBezTo>
                    <a:cubicBezTo>
                      <a:pt x="116" y="8"/>
                      <a:pt x="114" y="0"/>
                      <a:pt x="50" y="13"/>
                    </a:cubicBezTo>
                    <a:cubicBezTo>
                      <a:pt x="46" y="30"/>
                      <a:pt x="19" y="108"/>
                      <a:pt x="68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38" name="Freeform 25"/>
              <p:cNvSpPr>
                <a:spLocks/>
              </p:cNvSpPr>
              <p:nvPr/>
            </p:nvSpPr>
            <p:spPr bwMode="auto">
              <a:xfrm>
                <a:off x="2640" y="3840"/>
                <a:ext cx="283" cy="295"/>
              </a:xfrm>
              <a:custGeom>
                <a:avLst/>
                <a:gdLst>
                  <a:gd name="T0" fmla="*/ 68 w 283"/>
                  <a:gd name="T1" fmla="*/ 59 h 295"/>
                  <a:gd name="T2" fmla="*/ 13 w 283"/>
                  <a:gd name="T3" fmla="*/ 150 h 295"/>
                  <a:gd name="T4" fmla="*/ 68 w 283"/>
                  <a:gd name="T5" fmla="*/ 295 h 295"/>
                  <a:gd name="T6" fmla="*/ 168 w 283"/>
                  <a:gd name="T7" fmla="*/ 259 h 295"/>
                  <a:gd name="T8" fmla="*/ 222 w 283"/>
                  <a:gd name="T9" fmla="*/ 222 h 295"/>
                  <a:gd name="T10" fmla="*/ 250 w 283"/>
                  <a:gd name="T11" fmla="*/ 204 h 295"/>
                  <a:gd name="T12" fmla="*/ 168 w 283"/>
                  <a:gd name="T13" fmla="*/ 50 h 295"/>
                  <a:gd name="T14" fmla="*/ 50 w 283"/>
                  <a:gd name="T15" fmla="*/ 13 h 295"/>
                  <a:gd name="T16" fmla="*/ 68 w 283"/>
                  <a:gd name="T17" fmla="*/ 5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3" h="295">
                    <a:moveTo>
                      <a:pt x="68" y="59"/>
                    </a:moveTo>
                    <a:cubicBezTo>
                      <a:pt x="19" y="75"/>
                      <a:pt x="21" y="99"/>
                      <a:pt x="13" y="150"/>
                    </a:cubicBezTo>
                    <a:cubicBezTo>
                      <a:pt x="19" y="223"/>
                      <a:pt x="0" y="272"/>
                      <a:pt x="68" y="295"/>
                    </a:cubicBezTo>
                    <a:cubicBezTo>
                      <a:pt x="103" y="288"/>
                      <a:pt x="137" y="277"/>
                      <a:pt x="168" y="259"/>
                    </a:cubicBezTo>
                    <a:cubicBezTo>
                      <a:pt x="187" y="248"/>
                      <a:pt x="204" y="234"/>
                      <a:pt x="222" y="222"/>
                    </a:cubicBezTo>
                    <a:cubicBezTo>
                      <a:pt x="231" y="216"/>
                      <a:pt x="250" y="204"/>
                      <a:pt x="250" y="204"/>
                    </a:cubicBezTo>
                    <a:cubicBezTo>
                      <a:pt x="283" y="104"/>
                      <a:pt x="249" y="77"/>
                      <a:pt x="168" y="50"/>
                    </a:cubicBezTo>
                    <a:cubicBezTo>
                      <a:pt x="116" y="8"/>
                      <a:pt x="114" y="0"/>
                      <a:pt x="50" y="13"/>
                    </a:cubicBezTo>
                    <a:cubicBezTo>
                      <a:pt x="46" y="30"/>
                      <a:pt x="19" y="108"/>
                      <a:pt x="68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39" name="Freeform 26"/>
              <p:cNvSpPr>
                <a:spLocks/>
              </p:cNvSpPr>
              <p:nvPr/>
            </p:nvSpPr>
            <p:spPr bwMode="auto">
              <a:xfrm>
                <a:off x="3168" y="3264"/>
                <a:ext cx="283" cy="295"/>
              </a:xfrm>
              <a:custGeom>
                <a:avLst/>
                <a:gdLst>
                  <a:gd name="T0" fmla="*/ 68 w 283"/>
                  <a:gd name="T1" fmla="*/ 59 h 295"/>
                  <a:gd name="T2" fmla="*/ 13 w 283"/>
                  <a:gd name="T3" fmla="*/ 150 h 295"/>
                  <a:gd name="T4" fmla="*/ 68 w 283"/>
                  <a:gd name="T5" fmla="*/ 295 h 295"/>
                  <a:gd name="T6" fmla="*/ 168 w 283"/>
                  <a:gd name="T7" fmla="*/ 259 h 295"/>
                  <a:gd name="T8" fmla="*/ 222 w 283"/>
                  <a:gd name="T9" fmla="*/ 222 h 295"/>
                  <a:gd name="T10" fmla="*/ 250 w 283"/>
                  <a:gd name="T11" fmla="*/ 204 h 295"/>
                  <a:gd name="T12" fmla="*/ 168 w 283"/>
                  <a:gd name="T13" fmla="*/ 50 h 295"/>
                  <a:gd name="T14" fmla="*/ 50 w 283"/>
                  <a:gd name="T15" fmla="*/ 13 h 295"/>
                  <a:gd name="T16" fmla="*/ 68 w 283"/>
                  <a:gd name="T17" fmla="*/ 5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3" h="295">
                    <a:moveTo>
                      <a:pt x="68" y="59"/>
                    </a:moveTo>
                    <a:cubicBezTo>
                      <a:pt x="19" y="75"/>
                      <a:pt x="21" y="99"/>
                      <a:pt x="13" y="150"/>
                    </a:cubicBezTo>
                    <a:cubicBezTo>
                      <a:pt x="19" y="223"/>
                      <a:pt x="0" y="272"/>
                      <a:pt x="68" y="295"/>
                    </a:cubicBezTo>
                    <a:cubicBezTo>
                      <a:pt x="103" y="288"/>
                      <a:pt x="137" y="277"/>
                      <a:pt x="168" y="259"/>
                    </a:cubicBezTo>
                    <a:cubicBezTo>
                      <a:pt x="187" y="248"/>
                      <a:pt x="204" y="234"/>
                      <a:pt x="222" y="222"/>
                    </a:cubicBezTo>
                    <a:cubicBezTo>
                      <a:pt x="231" y="216"/>
                      <a:pt x="250" y="204"/>
                      <a:pt x="250" y="204"/>
                    </a:cubicBezTo>
                    <a:cubicBezTo>
                      <a:pt x="283" y="104"/>
                      <a:pt x="249" y="77"/>
                      <a:pt x="168" y="50"/>
                    </a:cubicBezTo>
                    <a:cubicBezTo>
                      <a:pt x="116" y="8"/>
                      <a:pt x="114" y="0"/>
                      <a:pt x="50" y="13"/>
                    </a:cubicBezTo>
                    <a:cubicBezTo>
                      <a:pt x="46" y="30"/>
                      <a:pt x="19" y="108"/>
                      <a:pt x="68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  <p:sp>
            <p:nvSpPr>
              <p:cNvPr id="140" name="Freeform 27"/>
              <p:cNvSpPr>
                <a:spLocks/>
              </p:cNvSpPr>
              <p:nvPr/>
            </p:nvSpPr>
            <p:spPr bwMode="auto">
              <a:xfrm>
                <a:off x="3264" y="3600"/>
                <a:ext cx="283" cy="295"/>
              </a:xfrm>
              <a:custGeom>
                <a:avLst/>
                <a:gdLst>
                  <a:gd name="T0" fmla="*/ 68 w 283"/>
                  <a:gd name="T1" fmla="*/ 59 h 295"/>
                  <a:gd name="T2" fmla="*/ 13 w 283"/>
                  <a:gd name="T3" fmla="*/ 150 h 295"/>
                  <a:gd name="T4" fmla="*/ 68 w 283"/>
                  <a:gd name="T5" fmla="*/ 295 h 295"/>
                  <a:gd name="T6" fmla="*/ 168 w 283"/>
                  <a:gd name="T7" fmla="*/ 259 h 295"/>
                  <a:gd name="T8" fmla="*/ 222 w 283"/>
                  <a:gd name="T9" fmla="*/ 222 h 295"/>
                  <a:gd name="T10" fmla="*/ 250 w 283"/>
                  <a:gd name="T11" fmla="*/ 204 h 295"/>
                  <a:gd name="T12" fmla="*/ 168 w 283"/>
                  <a:gd name="T13" fmla="*/ 50 h 295"/>
                  <a:gd name="T14" fmla="*/ 50 w 283"/>
                  <a:gd name="T15" fmla="*/ 13 h 295"/>
                  <a:gd name="T16" fmla="*/ 68 w 283"/>
                  <a:gd name="T17" fmla="*/ 59 h 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3" h="295">
                    <a:moveTo>
                      <a:pt x="68" y="59"/>
                    </a:moveTo>
                    <a:cubicBezTo>
                      <a:pt x="19" y="75"/>
                      <a:pt x="21" y="99"/>
                      <a:pt x="13" y="150"/>
                    </a:cubicBezTo>
                    <a:cubicBezTo>
                      <a:pt x="19" y="223"/>
                      <a:pt x="0" y="272"/>
                      <a:pt x="68" y="295"/>
                    </a:cubicBezTo>
                    <a:cubicBezTo>
                      <a:pt x="103" y="288"/>
                      <a:pt x="137" y="277"/>
                      <a:pt x="168" y="259"/>
                    </a:cubicBezTo>
                    <a:cubicBezTo>
                      <a:pt x="187" y="248"/>
                      <a:pt x="204" y="234"/>
                      <a:pt x="222" y="222"/>
                    </a:cubicBezTo>
                    <a:cubicBezTo>
                      <a:pt x="231" y="216"/>
                      <a:pt x="250" y="204"/>
                      <a:pt x="250" y="204"/>
                    </a:cubicBezTo>
                    <a:cubicBezTo>
                      <a:pt x="283" y="104"/>
                      <a:pt x="249" y="77"/>
                      <a:pt x="168" y="50"/>
                    </a:cubicBezTo>
                    <a:cubicBezTo>
                      <a:pt x="116" y="8"/>
                      <a:pt x="114" y="0"/>
                      <a:pt x="50" y="13"/>
                    </a:cubicBezTo>
                    <a:cubicBezTo>
                      <a:pt x="46" y="30"/>
                      <a:pt x="19" y="108"/>
                      <a:pt x="68" y="59"/>
                    </a:cubicBezTo>
                    <a:close/>
                  </a:path>
                </a:pathLst>
              </a:custGeom>
              <a:solidFill>
                <a:srgbClr val="FFFFFF"/>
              </a:solidFill>
              <a:ln w="28575" cap="flat" cmpd="sng">
                <a:solidFill>
                  <a:srgbClr val="FF006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fr-FR"/>
              </a:p>
            </p:txBody>
          </p:sp>
        </p:grpSp>
        <p:sp>
          <p:nvSpPr>
            <p:cNvPr id="108" name="Line 28"/>
            <p:cNvSpPr>
              <a:spLocks noChangeShapeType="1"/>
            </p:cNvSpPr>
            <p:nvPr/>
          </p:nvSpPr>
          <p:spPr bwMode="auto">
            <a:xfrm>
              <a:off x="2910" y="891"/>
              <a:ext cx="0" cy="1056"/>
            </a:xfrm>
            <a:prstGeom prst="line">
              <a:avLst/>
            </a:prstGeom>
            <a:noFill/>
            <a:ln w="76200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09" name="Line 29"/>
            <p:cNvSpPr>
              <a:spLocks noChangeShapeType="1"/>
            </p:cNvSpPr>
            <p:nvPr/>
          </p:nvSpPr>
          <p:spPr bwMode="auto">
            <a:xfrm flipH="1">
              <a:off x="2736" y="2112"/>
              <a:ext cx="144" cy="288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0" name="Line 30"/>
            <p:cNvSpPr>
              <a:spLocks noChangeShapeType="1"/>
            </p:cNvSpPr>
            <p:nvPr/>
          </p:nvSpPr>
          <p:spPr bwMode="auto">
            <a:xfrm flipH="1" flipV="1">
              <a:off x="2256" y="2016"/>
              <a:ext cx="480" cy="384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1" name="Line 31"/>
            <p:cNvSpPr>
              <a:spLocks noChangeShapeType="1"/>
            </p:cNvSpPr>
            <p:nvPr/>
          </p:nvSpPr>
          <p:spPr bwMode="auto">
            <a:xfrm flipH="1">
              <a:off x="2688" y="2400"/>
              <a:ext cx="48" cy="96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2" name="Line 32"/>
            <p:cNvSpPr>
              <a:spLocks noChangeShapeType="1"/>
            </p:cNvSpPr>
            <p:nvPr/>
          </p:nvSpPr>
          <p:spPr bwMode="auto">
            <a:xfrm flipH="1">
              <a:off x="2544" y="2496"/>
              <a:ext cx="144" cy="336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3" name="Line 33"/>
            <p:cNvSpPr>
              <a:spLocks noChangeShapeType="1"/>
            </p:cNvSpPr>
            <p:nvPr/>
          </p:nvSpPr>
          <p:spPr bwMode="auto">
            <a:xfrm flipH="1" flipV="1">
              <a:off x="2112" y="2352"/>
              <a:ext cx="432" cy="480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4" name="Line 34"/>
            <p:cNvSpPr>
              <a:spLocks noChangeShapeType="1"/>
            </p:cNvSpPr>
            <p:nvPr/>
          </p:nvSpPr>
          <p:spPr bwMode="auto">
            <a:xfrm flipH="1">
              <a:off x="2352" y="2832"/>
              <a:ext cx="192" cy="480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6" name="Line 36"/>
            <p:cNvSpPr>
              <a:spLocks noChangeShapeType="1"/>
            </p:cNvSpPr>
            <p:nvPr/>
          </p:nvSpPr>
          <p:spPr bwMode="auto">
            <a:xfrm flipH="1">
              <a:off x="2880" y="2304"/>
              <a:ext cx="48" cy="288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7" name="Line 37"/>
            <p:cNvSpPr>
              <a:spLocks noChangeShapeType="1"/>
            </p:cNvSpPr>
            <p:nvPr/>
          </p:nvSpPr>
          <p:spPr bwMode="auto">
            <a:xfrm>
              <a:off x="2880" y="2592"/>
              <a:ext cx="192" cy="240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8" name="Line 38"/>
            <p:cNvSpPr>
              <a:spLocks noChangeShapeType="1"/>
            </p:cNvSpPr>
            <p:nvPr/>
          </p:nvSpPr>
          <p:spPr bwMode="auto">
            <a:xfrm flipH="1">
              <a:off x="2880" y="2832"/>
              <a:ext cx="192" cy="528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19" name="Line 39"/>
            <p:cNvSpPr>
              <a:spLocks noChangeShapeType="1"/>
            </p:cNvSpPr>
            <p:nvPr/>
          </p:nvSpPr>
          <p:spPr bwMode="auto">
            <a:xfrm>
              <a:off x="3072" y="2832"/>
              <a:ext cx="384" cy="480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0" name="Line 40"/>
            <p:cNvSpPr>
              <a:spLocks noChangeShapeType="1"/>
            </p:cNvSpPr>
            <p:nvPr/>
          </p:nvSpPr>
          <p:spPr bwMode="auto">
            <a:xfrm>
              <a:off x="2928" y="2304"/>
              <a:ext cx="336" cy="240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1" name="Line 41"/>
            <p:cNvSpPr>
              <a:spLocks noChangeShapeType="1"/>
            </p:cNvSpPr>
            <p:nvPr/>
          </p:nvSpPr>
          <p:spPr bwMode="auto">
            <a:xfrm flipV="1">
              <a:off x="3264" y="2208"/>
              <a:ext cx="192" cy="336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2" name="Line 42"/>
            <p:cNvSpPr>
              <a:spLocks noChangeShapeType="1"/>
            </p:cNvSpPr>
            <p:nvPr/>
          </p:nvSpPr>
          <p:spPr bwMode="auto">
            <a:xfrm flipV="1">
              <a:off x="3456" y="1968"/>
              <a:ext cx="48" cy="240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3" name="Line 43"/>
            <p:cNvSpPr>
              <a:spLocks noChangeShapeType="1"/>
            </p:cNvSpPr>
            <p:nvPr/>
          </p:nvSpPr>
          <p:spPr bwMode="auto">
            <a:xfrm>
              <a:off x="3264" y="2544"/>
              <a:ext cx="192" cy="528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  <p:sp>
          <p:nvSpPr>
            <p:cNvPr id="124" name="Line 44"/>
            <p:cNvSpPr>
              <a:spLocks noChangeShapeType="1"/>
            </p:cNvSpPr>
            <p:nvPr/>
          </p:nvSpPr>
          <p:spPr bwMode="auto">
            <a:xfrm>
              <a:off x="3456" y="3024"/>
              <a:ext cx="384" cy="192"/>
            </a:xfrm>
            <a:prstGeom prst="line">
              <a:avLst/>
            </a:prstGeom>
            <a:noFill/>
            <a:ln w="28575">
              <a:solidFill>
                <a:srgbClr val="FF9933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fr-FR"/>
            </a:p>
          </p:txBody>
        </p:sp>
      </p:grpSp>
      <p:sp>
        <p:nvSpPr>
          <p:cNvPr id="176" name="Freeform 12"/>
          <p:cNvSpPr>
            <a:spLocks/>
          </p:cNvSpPr>
          <p:nvPr/>
        </p:nvSpPr>
        <p:spPr bwMode="auto">
          <a:xfrm>
            <a:off x="6829462" y="3591331"/>
            <a:ext cx="69563" cy="98175"/>
          </a:xfrm>
          <a:custGeom>
            <a:avLst/>
            <a:gdLst>
              <a:gd name="T0" fmla="*/ 72 w 266"/>
              <a:gd name="T1" fmla="*/ 49 h 307"/>
              <a:gd name="T2" fmla="*/ 18 w 266"/>
              <a:gd name="T3" fmla="*/ 122 h 307"/>
              <a:gd name="T4" fmla="*/ 63 w 266"/>
              <a:gd name="T5" fmla="*/ 267 h 307"/>
              <a:gd name="T6" fmla="*/ 108 w 266"/>
              <a:gd name="T7" fmla="*/ 304 h 307"/>
              <a:gd name="T8" fmla="*/ 254 w 266"/>
              <a:gd name="T9" fmla="*/ 240 h 307"/>
              <a:gd name="T10" fmla="*/ 263 w 266"/>
              <a:gd name="T11" fmla="*/ 58 h 307"/>
              <a:gd name="T12" fmla="*/ 245 w 266"/>
              <a:gd name="T13" fmla="*/ 22 h 307"/>
              <a:gd name="T14" fmla="*/ 190 w 266"/>
              <a:gd name="T15" fmla="*/ 3 h 307"/>
              <a:gd name="T16" fmla="*/ 99 w 266"/>
              <a:gd name="T17" fmla="*/ 22 h 307"/>
              <a:gd name="T18" fmla="*/ 72 w 266"/>
              <a:gd name="T19" fmla="*/ 49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6" h="307">
                <a:moveTo>
                  <a:pt x="72" y="49"/>
                </a:moveTo>
                <a:cubicBezTo>
                  <a:pt x="40" y="70"/>
                  <a:pt x="30" y="86"/>
                  <a:pt x="18" y="122"/>
                </a:cubicBezTo>
                <a:cubicBezTo>
                  <a:pt x="30" y="272"/>
                  <a:pt x="0" y="194"/>
                  <a:pt x="63" y="267"/>
                </a:cubicBezTo>
                <a:cubicBezTo>
                  <a:pt x="96" y="306"/>
                  <a:pt x="62" y="287"/>
                  <a:pt x="108" y="304"/>
                </a:cubicBezTo>
                <a:cubicBezTo>
                  <a:pt x="202" y="295"/>
                  <a:pt x="210" y="307"/>
                  <a:pt x="254" y="240"/>
                </a:cubicBezTo>
                <a:cubicBezTo>
                  <a:pt x="257" y="179"/>
                  <a:pt x="266" y="119"/>
                  <a:pt x="263" y="58"/>
                </a:cubicBezTo>
                <a:cubicBezTo>
                  <a:pt x="262" y="45"/>
                  <a:pt x="256" y="30"/>
                  <a:pt x="245" y="22"/>
                </a:cubicBezTo>
                <a:cubicBezTo>
                  <a:pt x="230" y="10"/>
                  <a:pt x="190" y="3"/>
                  <a:pt x="190" y="3"/>
                </a:cubicBezTo>
                <a:cubicBezTo>
                  <a:pt x="159" y="8"/>
                  <a:pt x="121" y="0"/>
                  <a:pt x="99" y="22"/>
                </a:cubicBezTo>
                <a:cubicBezTo>
                  <a:pt x="65" y="55"/>
                  <a:pt x="114" y="49"/>
                  <a:pt x="72" y="49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7" name="Freeform 14"/>
          <p:cNvSpPr>
            <a:spLocks/>
          </p:cNvSpPr>
          <p:nvPr/>
        </p:nvSpPr>
        <p:spPr bwMode="auto">
          <a:xfrm>
            <a:off x="6808648" y="3866909"/>
            <a:ext cx="94759" cy="94156"/>
          </a:xfrm>
          <a:custGeom>
            <a:avLst/>
            <a:gdLst>
              <a:gd name="T0" fmla="*/ 136 w 310"/>
              <a:gd name="T1" fmla="*/ 30 h 313"/>
              <a:gd name="T2" fmla="*/ 0 w 310"/>
              <a:gd name="T3" fmla="*/ 103 h 313"/>
              <a:gd name="T4" fmla="*/ 136 w 310"/>
              <a:gd name="T5" fmla="*/ 285 h 313"/>
              <a:gd name="T6" fmla="*/ 227 w 310"/>
              <a:gd name="T7" fmla="*/ 294 h 313"/>
              <a:gd name="T8" fmla="*/ 282 w 310"/>
              <a:gd name="T9" fmla="*/ 276 h 313"/>
              <a:gd name="T10" fmla="*/ 209 w 310"/>
              <a:gd name="T11" fmla="*/ 67 h 313"/>
              <a:gd name="T12" fmla="*/ 136 w 310"/>
              <a:gd name="T13" fmla="*/ 12 h 313"/>
              <a:gd name="T14" fmla="*/ 136 w 310"/>
              <a:gd name="T15" fmla="*/ 3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0" h="313">
                <a:moveTo>
                  <a:pt x="136" y="30"/>
                </a:moveTo>
                <a:cubicBezTo>
                  <a:pt x="46" y="0"/>
                  <a:pt x="24" y="31"/>
                  <a:pt x="0" y="103"/>
                </a:cubicBezTo>
                <a:cubicBezTo>
                  <a:pt x="12" y="203"/>
                  <a:pt x="25" y="263"/>
                  <a:pt x="136" y="285"/>
                </a:cubicBezTo>
                <a:cubicBezTo>
                  <a:pt x="177" y="313"/>
                  <a:pt x="160" y="309"/>
                  <a:pt x="227" y="294"/>
                </a:cubicBezTo>
                <a:cubicBezTo>
                  <a:pt x="246" y="290"/>
                  <a:pt x="282" y="276"/>
                  <a:pt x="282" y="276"/>
                </a:cubicBezTo>
                <a:cubicBezTo>
                  <a:pt x="310" y="191"/>
                  <a:pt x="303" y="98"/>
                  <a:pt x="209" y="67"/>
                </a:cubicBezTo>
                <a:cubicBezTo>
                  <a:pt x="188" y="34"/>
                  <a:pt x="173" y="24"/>
                  <a:pt x="136" y="12"/>
                </a:cubicBezTo>
                <a:cubicBezTo>
                  <a:pt x="126" y="43"/>
                  <a:pt x="120" y="46"/>
                  <a:pt x="136" y="3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8" name="Freeform 16"/>
          <p:cNvSpPr>
            <a:spLocks/>
          </p:cNvSpPr>
          <p:nvPr/>
        </p:nvSpPr>
        <p:spPr bwMode="auto">
          <a:xfrm>
            <a:off x="6681025" y="3618889"/>
            <a:ext cx="98593" cy="137789"/>
          </a:xfrm>
          <a:custGeom>
            <a:avLst/>
            <a:gdLst>
              <a:gd name="T0" fmla="*/ 136 w 310"/>
              <a:gd name="T1" fmla="*/ 30 h 313"/>
              <a:gd name="T2" fmla="*/ 0 w 310"/>
              <a:gd name="T3" fmla="*/ 103 h 313"/>
              <a:gd name="T4" fmla="*/ 136 w 310"/>
              <a:gd name="T5" fmla="*/ 285 h 313"/>
              <a:gd name="T6" fmla="*/ 227 w 310"/>
              <a:gd name="T7" fmla="*/ 294 h 313"/>
              <a:gd name="T8" fmla="*/ 282 w 310"/>
              <a:gd name="T9" fmla="*/ 276 h 313"/>
              <a:gd name="T10" fmla="*/ 209 w 310"/>
              <a:gd name="T11" fmla="*/ 67 h 313"/>
              <a:gd name="T12" fmla="*/ 136 w 310"/>
              <a:gd name="T13" fmla="*/ 12 h 313"/>
              <a:gd name="T14" fmla="*/ 136 w 310"/>
              <a:gd name="T15" fmla="*/ 3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0" h="313">
                <a:moveTo>
                  <a:pt x="136" y="30"/>
                </a:moveTo>
                <a:cubicBezTo>
                  <a:pt x="46" y="0"/>
                  <a:pt x="24" y="31"/>
                  <a:pt x="0" y="103"/>
                </a:cubicBezTo>
                <a:cubicBezTo>
                  <a:pt x="12" y="203"/>
                  <a:pt x="25" y="263"/>
                  <a:pt x="136" y="285"/>
                </a:cubicBezTo>
                <a:cubicBezTo>
                  <a:pt x="177" y="313"/>
                  <a:pt x="160" y="309"/>
                  <a:pt x="227" y="294"/>
                </a:cubicBezTo>
                <a:cubicBezTo>
                  <a:pt x="246" y="290"/>
                  <a:pt x="282" y="276"/>
                  <a:pt x="282" y="276"/>
                </a:cubicBezTo>
                <a:cubicBezTo>
                  <a:pt x="310" y="191"/>
                  <a:pt x="303" y="98"/>
                  <a:pt x="209" y="67"/>
                </a:cubicBezTo>
                <a:cubicBezTo>
                  <a:pt x="188" y="34"/>
                  <a:pt x="173" y="24"/>
                  <a:pt x="136" y="12"/>
                </a:cubicBezTo>
                <a:cubicBezTo>
                  <a:pt x="126" y="43"/>
                  <a:pt x="120" y="46"/>
                  <a:pt x="136" y="3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79" name="Freeform 18"/>
          <p:cNvSpPr>
            <a:spLocks/>
          </p:cNvSpPr>
          <p:nvPr/>
        </p:nvSpPr>
        <p:spPr bwMode="auto">
          <a:xfrm>
            <a:off x="7075397" y="3674004"/>
            <a:ext cx="59704" cy="109657"/>
          </a:xfrm>
          <a:custGeom>
            <a:avLst/>
            <a:gdLst>
              <a:gd name="T0" fmla="*/ 136 w 310"/>
              <a:gd name="T1" fmla="*/ 30 h 313"/>
              <a:gd name="T2" fmla="*/ 0 w 310"/>
              <a:gd name="T3" fmla="*/ 103 h 313"/>
              <a:gd name="T4" fmla="*/ 136 w 310"/>
              <a:gd name="T5" fmla="*/ 285 h 313"/>
              <a:gd name="T6" fmla="*/ 227 w 310"/>
              <a:gd name="T7" fmla="*/ 294 h 313"/>
              <a:gd name="T8" fmla="*/ 282 w 310"/>
              <a:gd name="T9" fmla="*/ 276 h 313"/>
              <a:gd name="T10" fmla="*/ 209 w 310"/>
              <a:gd name="T11" fmla="*/ 67 h 313"/>
              <a:gd name="T12" fmla="*/ 136 w 310"/>
              <a:gd name="T13" fmla="*/ 12 h 313"/>
              <a:gd name="T14" fmla="*/ 136 w 310"/>
              <a:gd name="T15" fmla="*/ 3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0" h="313">
                <a:moveTo>
                  <a:pt x="136" y="30"/>
                </a:moveTo>
                <a:cubicBezTo>
                  <a:pt x="46" y="0"/>
                  <a:pt x="24" y="31"/>
                  <a:pt x="0" y="103"/>
                </a:cubicBezTo>
                <a:cubicBezTo>
                  <a:pt x="12" y="203"/>
                  <a:pt x="25" y="263"/>
                  <a:pt x="136" y="285"/>
                </a:cubicBezTo>
                <a:cubicBezTo>
                  <a:pt x="177" y="313"/>
                  <a:pt x="160" y="309"/>
                  <a:pt x="227" y="294"/>
                </a:cubicBezTo>
                <a:cubicBezTo>
                  <a:pt x="246" y="290"/>
                  <a:pt x="282" y="276"/>
                  <a:pt x="282" y="276"/>
                </a:cubicBezTo>
                <a:cubicBezTo>
                  <a:pt x="310" y="191"/>
                  <a:pt x="303" y="98"/>
                  <a:pt x="209" y="67"/>
                </a:cubicBezTo>
                <a:cubicBezTo>
                  <a:pt x="188" y="34"/>
                  <a:pt x="173" y="24"/>
                  <a:pt x="136" y="12"/>
                </a:cubicBezTo>
                <a:cubicBezTo>
                  <a:pt x="126" y="43"/>
                  <a:pt x="120" y="46"/>
                  <a:pt x="136" y="3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80" name="Freeform 19"/>
          <p:cNvSpPr>
            <a:spLocks/>
          </p:cNvSpPr>
          <p:nvPr/>
        </p:nvSpPr>
        <p:spPr bwMode="auto">
          <a:xfrm>
            <a:off x="6865065" y="3800311"/>
            <a:ext cx="67372" cy="77507"/>
          </a:xfrm>
          <a:custGeom>
            <a:avLst/>
            <a:gdLst>
              <a:gd name="T0" fmla="*/ 72 w 266"/>
              <a:gd name="T1" fmla="*/ 49 h 307"/>
              <a:gd name="T2" fmla="*/ 18 w 266"/>
              <a:gd name="T3" fmla="*/ 122 h 307"/>
              <a:gd name="T4" fmla="*/ 63 w 266"/>
              <a:gd name="T5" fmla="*/ 267 h 307"/>
              <a:gd name="T6" fmla="*/ 108 w 266"/>
              <a:gd name="T7" fmla="*/ 304 h 307"/>
              <a:gd name="T8" fmla="*/ 254 w 266"/>
              <a:gd name="T9" fmla="*/ 240 h 307"/>
              <a:gd name="T10" fmla="*/ 263 w 266"/>
              <a:gd name="T11" fmla="*/ 58 h 307"/>
              <a:gd name="T12" fmla="*/ 245 w 266"/>
              <a:gd name="T13" fmla="*/ 22 h 307"/>
              <a:gd name="T14" fmla="*/ 190 w 266"/>
              <a:gd name="T15" fmla="*/ 3 h 307"/>
              <a:gd name="T16" fmla="*/ 99 w 266"/>
              <a:gd name="T17" fmla="*/ 22 h 307"/>
              <a:gd name="T18" fmla="*/ 72 w 266"/>
              <a:gd name="T19" fmla="*/ 49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6" h="307">
                <a:moveTo>
                  <a:pt x="72" y="49"/>
                </a:moveTo>
                <a:cubicBezTo>
                  <a:pt x="40" y="70"/>
                  <a:pt x="30" y="86"/>
                  <a:pt x="18" y="122"/>
                </a:cubicBezTo>
                <a:cubicBezTo>
                  <a:pt x="30" y="272"/>
                  <a:pt x="0" y="194"/>
                  <a:pt x="63" y="267"/>
                </a:cubicBezTo>
                <a:cubicBezTo>
                  <a:pt x="96" y="306"/>
                  <a:pt x="62" y="287"/>
                  <a:pt x="108" y="304"/>
                </a:cubicBezTo>
                <a:cubicBezTo>
                  <a:pt x="202" y="295"/>
                  <a:pt x="210" y="307"/>
                  <a:pt x="254" y="240"/>
                </a:cubicBezTo>
                <a:cubicBezTo>
                  <a:pt x="257" y="179"/>
                  <a:pt x="266" y="119"/>
                  <a:pt x="263" y="58"/>
                </a:cubicBezTo>
                <a:cubicBezTo>
                  <a:pt x="262" y="45"/>
                  <a:pt x="256" y="30"/>
                  <a:pt x="245" y="22"/>
                </a:cubicBezTo>
                <a:cubicBezTo>
                  <a:pt x="230" y="10"/>
                  <a:pt x="190" y="3"/>
                  <a:pt x="190" y="3"/>
                </a:cubicBezTo>
                <a:cubicBezTo>
                  <a:pt x="159" y="8"/>
                  <a:pt x="121" y="0"/>
                  <a:pt x="99" y="22"/>
                </a:cubicBezTo>
                <a:cubicBezTo>
                  <a:pt x="65" y="55"/>
                  <a:pt x="114" y="49"/>
                  <a:pt x="72" y="49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81" name="Freeform 20"/>
          <p:cNvSpPr>
            <a:spLocks/>
          </p:cNvSpPr>
          <p:nvPr/>
        </p:nvSpPr>
        <p:spPr bwMode="auto">
          <a:xfrm>
            <a:off x="7075397" y="3936378"/>
            <a:ext cx="62442" cy="106787"/>
          </a:xfrm>
          <a:custGeom>
            <a:avLst/>
            <a:gdLst>
              <a:gd name="T0" fmla="*/ 72 w 266"/>
              <a:gd name="T1" fmla="*/ 49 h 307"/>
              <a:gd name="T2" fmla="*/ 18 w 266"/>
              <a:gd name="T3" fmla="*/ 122 h 307"/>
              <a:gd name="T4" fmla="*/ 63 w 266"/>
              <a:gd name="T5" fmla="*/ 267 h 307"/>
              <a:gd name="T6" fmla="*/ 108 w 266"/>
              <a:gd name="T7" fmla="*/ 304 h 307"/>
              <a:gd name="T8" fmla="*/ 254 w 266"/>
              <a:gd name="T9" fmla="*/ 240 h 307"/>
              <a:gd name="T10" fmla="*/ 263 w 266"/>
              <a:gd name="T11" fmla="*/ 58 h 307"/>
              <a:gd name="T12" fmla="*/ 245 w 266"/>
              <a:gd name="T13" fmla="*/ 22 h 307"/>
              <a:gd name="T14" fmla="*/ 190 w 266"/>
              <a:gd name="T15" fmla="*/ 3 h 307"/>
              <a:gd name="T16" fmla="*/ 99 w 266"/>
              <a:gd name="T17" fmla="*/ 22 h 307"/>
              <a:gd name="T18" fmla="*/ 72 w 266"/>
              <a:gd name="T19" fmla="*/ 49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6" h="307">
                <a:moveTo>
                  <a:pt x="72" y="49"/>
                </a:moveTo>
                <a:cubicBezTo>
                  <a:pt x="40" y="70"/>
                  <a:pt x="30" y="86"/>
                  <a:pt x="18" y="122"/>
                </a:cubicBezTo>
                <a:cubicBezTo>
                  <a:pt x="30" y="272"/>
                  <a:pt x="0" y="194"/>
                  <a:pt x="63" y="267"/>
                </a:cubicBezTo>
                <a:cubicBezTo>
                  <a:pt x="96" y="306"/>
                  <a:pt x="62" y="287"/>
                  <a:pt x="108" y="304"/>
                </a:cubicBezTo>
                <a:cubicBezTo>
                  <a:pt x="202" y="295"/>
                  <a:pt x="210" y="307"/>
                  <a:pt x="254" y="240"/>
                </a:cubicBezTo>
                <a:cubicBezTo>
                  <a:pt x="257" y="179"/>
                  <a:pt x="266" y="119"/>
                  <a:pt x="263" y="58"/>
                </a:cubicBezTo>
                <a:cubicBezTo>
                  <a:pt x="262" y="45"/>
                  <a:pt x="256" y="30"/>
                  <a:pt x="245" y="22"/>
                </a:cubicBezTo>
                <a:cubicBezTo>
                  <a:pt x="230" y="10"/>
                  <a:pt x="190" y="3"/>
                  <a:pt x="190" y="3"/>
                </a:cubicBezTo>
                <a:cubicBezTo>
                  <a:pt x="159" y="8"/>
                  <a:pt x="121" y="0"/>
                  <a:pt x="99" y="22"/>
                </a:cubicBezTo>
                <a:cubicBezTo>
                  <a:pt x="65" y="55"/>
                  <a:pt x="114" y="49"/>
                  <a:pt x="72" y="49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82" name="Freeform 23"/>
          <p:cNvSpPr>
            <a:spLocks/>
          </p:cNvSpPr>
          <p:nvPr/>
        </p:nvSpPr>
        <p:spPr bwMode="auto">
          <a:xfrm>
            <a:off x="6996523" y="3977141"/>
            <a:ext cx="66824" cy="93582"/>
          </a:xfrm>
          <a:custGeom>
            <a:avLst/>
            <a:gdLst>
              <a:gd name="T0" fmla="*/ 72 w 266"/>
              <a:gd name="T1" fmla="*/ 49 h 307"/>
              <a:gd name="T2" fmla="*/ 18 w 266"/>
              <a:gd name="T3" fmla="*/ 122 h 307"/>
              <a:gd name="T4" fmla="*/ 63 w 266"/>
              <a:gd name="T5" fmla="*/ 267 h 307"/>
              <a:gd name="T6" fmla="*/ 108 w 266"/>
              <a:gd name="T7" fmla="*/ 304 h 307"/>
              <a:gd name="T8" fmla="*/ 254 w 266"/>
              <a:gd name="T9" fmla="*/ 240 h 307"/>
              <a:gd name="T10" fmla="*/ 263 w 266"/>
              <a:gd name="T11" fmla="*/ 58 h 307"/>
              <a:gd name="T12" fmla="*/ 245 w 266"/>
              <a:gd name="T13" fmla="*/ 22 h 307"/>
              <a:gd name="T14" fmla="*/ 190 w 266"/>
              <a:gd name="T15" fmla="*/ 3 h 307"/>
              <a:gd name="T16" fmla="*/ 99 w 266"/>
              <a:gd name="T17" fmla="*/ 22 h 307"/>
              <a:gd name="T18" fmla="*/ 72 w 266"/>
              <a:gd name="T19" fmla="*/ 49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6" h="307">
                <a:moveTo>
                  <a:pt x="72" y="49"/>
                </a:moveTo>
                <a:cubicBezTo>
                  <a:pt x="40" y="70"/>
                  <a:pt x="30" y="86"/>
                  <a:pt x="18" y="122"/>
                </a:cubicBezTo>
                <a:cubicBezTo>
                  <a:pt x="30" y="272"/>
                  <a:pt x="0" y="194"/>
                  <a:pt x="63" y="267"/>
                </a:cubicBezTo>
                <a:cubicBezTo>
                  <a:pt x="96" y="306"/>
                  <a:pt x="62" y="287"/>
                  <a:pt x="108" y="304"/>
                </a:cubicBezTo>
                <a:cubicBezTo>
                  <a:pt x="202" y="295"/>
                  <a:pt x="210" y="307"/>
                  <a:pt x="254" y="240"/>
                </a:cubicBezTo>
                <a:cubicBezTo>
                  <a:pt x="257" y="179"/>
                  <a:pt x="266" y="119"/>
                  <a:pt x="263" y="58"/>
                </a:cubicBezTo>
                <a:cubicBezTo>
                  <a:pt x="262" y="45"/>
                  <a:pt x="256" y="30"/>
                  <a:pt x="245" y="22"/>
                </a:cubicBezTo>
                <a:cubicBezTo>
                  <a:pt x="230" y="10"/>
                  <a:pt x="190" y="3"/>
                  <a:pt x="190" y="3"/>
                </a:cubicBezTo>
                <a:cubicBezTo>
                  <a:pt x="159" y="8"/>
                  <a:pt x="121" y="0"/>
                  <a:pt x="99" y="22"/>
                </a:cubicBezTo>
                <a:cubicBezTo>
                  <a:pt x="65" y="55"/>
                  <a:pt x="114" y="49"/>
                  <a:pt x="72" y="49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83" name="Freeform 25"/>
          <p:cNvSpPr>
            <a:spLocks/>
          </p:cNvSpPr>
          <p:nvPr/>
        </p:nvSpPr>
        <p:spPr bwMode="auto">
          <a:xfrm>
            <a:off x="7259438" y="3921451"/>
            <a:ext cx="55322" cy="114825"/>
          </a:xfrm>
          <a:custGeom>
            <a:avLst/>
            <a:gdLst>
              <a:gd name="T0" fmla="*/ 68 w 283"/>
              <a:gd name="T1" fmla="*/ 59 h 295"/>
              <a:gd name="T2" fmla="*/ 13 w 283"/>
              <a:gd name="T3" fmla="*/ 150 h 295"/>
              <a:gd name="T4" fmla="*/ 68 w 283"/>
              <a:gd name="T5" fmla="*/ 295 h 295"/>
              <a:gd name="T6" fmla="*/ 168 w 283"/>
              <a:gd name="T7" fmla="*/ 259 h 295"/>
              <a:gd name="T8" fmla="*/ 222 w 283"/>
              <a:gd name="T9" fmla="*/ 222 h 295"/>
              <a:gd name="T10" fmla="*/ 250 w 283"/>
              <a:gd name="T11" fmla="*/ 204 h 295"/>
              <a:gd name="T12" fmla="*/ 168 w 283"/>
              <a:gd name="T13" fmla="*/ 50 h 295"/>
              <a:gd name="T14" fmla="*/ 50 w 283"/>
              <a:gd name="T15" fmla="*/ 13 h 295"/>
              <a:gd name="T16" fmla="*/ 68 w 283"/>
              <a:gd name="T17" fmla="*/ 59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3" h="295">
                <a:moveTo>
                  <a:pt x="68" y="59"/>
                </a:moveTo>
                <a:cubicBezTo>
                  <a:pt x="19" y="75"/>
                  <a:pt x="21" y="99"/>
                  <a:pt x="13" y="150"/>
                </a:cubicBezTo>
                <a:cubicBezTo>
                  <a:pt x="19" y="223"/>
                  <a:pt x="0" y="272"/>
                  <a:pt x="68" y="295"/>
                </a:cubicBezTo>
                <a:cubicBezTo>
                  <a:pt x="103" y="288"/>
                  <a:pt x="137" y="277"/>
                  <a:pt x="168" y="259"/>
                </a:cubicBezTo>
                <a:cubicBezTo>
                  <a:pt x="187" y="248"/>
                  <a:pt x="204" y="234"/>
                  <a:pt x="222" y="222"/>
                </a:cubicBezTo>
                <a:cubicBezTo>
                  <a:pt x="231" y="216"/>
                  <a:pt x="250" y="204"/>
                  <a:pt x="250" y="204"/>
                </a:cubicBezTo>
                <a:cubicBezTo>
                  <a:pt x="283" y="104"/>
                  <a:pt x="249" y="77"/>
                  <a:pt x="168" y="50"/>
                </a:cubicBezTo>
                <a:cubicBezTo>
                  <a:pt x="116" y="8"/>
                  <a:pt x="114" y="0"/>
                  <a:pt x="50" y="13"/>
                </a:cubicBezTo>
                <a:cubicBezTo>
                  <a:pt x="46" y="30"/>
                  <a:pt x="19" y="108"/>
                  <a:pt x="68" y="59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84" name="Freeform 12"/>
          <p:cNvSpPr>
            <a:spLocks/>
          </p:cNvSpPr>
          <p:nvPr/>
        </p:nvSpPr>
        <p:spPr bwMode="auto">
          <a:xfrm rot="17684997">
            <a:off x="7321876" y="3717641"/>
            <a:ext cx="69563" cy="98175"/>
          </a:xfrm>
          <a:custGeom>
            <a:avLst/>
            <a:gdLst>
              <a:gd name="T0" fmla="*/ 72 w 266"/>
              <a:gd name="T1" fmla="*/ 49 h 307"/>
              <a:gd name="T2" fmla="*/ 18 w 266"/>
              <a:gd name="T3" fmla="*/ 122 h 307"/>
              <a:gd name="T4" fmla="*/ 63 w 266"/>
              <a:gd name="T5" fmla="*/ 267 h 307"/>
              <a:gd name="T6" fmla="*/ 108 w 266"/>
              <a:gd name="T7" fmla="*/ 304 h 307"/>
              <a:gd name="T8" fmla="*/ 254 w 266"/>
              <a:gd name="T9" fmla="*/ 240 h 307"/>
              <a:gd name="T10" fmla="*/ 263 w 266"/>
              <a:gd name="T11" fmla="*/ 58 h 307"/>
              <a:gd name="T12" fmla="*/ 245 w 266"/>
              <a:gd name="T13" fmla="*/ 22 h 307"/>
              <a:gd name="T14" fmla="*/ 190 w 266"/>
              <a:gd name="T15" fmla="*/ 3 h 307"/>
              <a:gd name="T16" fmla="*/ 99 w 266"/>
              <a:gd name="T17" fmla="*/ 22 h 307"/>
              <a:gd name="T18" fmla="*/ 72 w 266"/>
              <a:gd name="T19" fmla="*/ 49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6" h="307">
                <a:moveTo>
                  <a:pt x="72" y="49"/>
                </a:moveTo>
                <a:cubicBezTo>
                  <a:pt x="40" y="70"/>
                  <a:pt x="30" y="86"/>
                  <a:pt x="18" y="122"/>
                </a:cubicBezTo>
                <a:cubicBezTo>
                  <a:pt x="30" y="272"/>
                  <a:pt x="0" y="194"/>
                  <a:pt x="63" y="267"/>
                </a:cubicBezTo>
                <a:cubicBezTo>
                  <a:pt x="96" y="306"/>
                  <a:pt x="62" y="287"/>
                  <a:pt x="108" y="304"/>
                </a:cubicBezTo>
                <a:cubicBezTo>
                  <a:pt x="202" y="295"/>
                  <a:pt x="210" y="307"/>
                  <a:pt x="254" y="240"/>
                </a:cubicBezTo>
                <a:cubicBezTo>
                  <a:pt x="257" y="179"/>
                  <a:pt x="266" y="119"/>
                  <a:pt x="263" y="58"/>
                </a:cubicBezTo>
                <a:cubicBezTo>
                  <a:pt x="262" y="45"/>
                  <a:pt x="256" y="30"/>
                  <a:pt x="245" y="22"/>
                </a:cubicBezTo>
                <a:cubicBezTo>
                  <a:pt x="230" y="10"/>
                  <a:pt x="190" y="3"/>
                  <a:pt x="190" y="3"/>
                </a:cubicBezTo>
                <a:cubicBezTo>
                  <a:pt x="159" y="8"/>
                  <a:pt x="121" y="0"/>
                  <a:pt x="99" y="22"/>
                </a:cubicBezTo>
                <a:cubicBezTo>
                  <a:pt x="65" y="55"/>
                  <a:pt x="114" y="49"/>
                  <a:pt x="72" y="49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85" name="Freeform 14"/>
          <p:cNvSpPr>
            <a:spLocks/>
          </p:cNvSpPr>
          <p:nvPr/>
        </p:nvSpPr>
        <p:spPr bwMode="auto">
          <a:xfrm rot="17684997">
            <a:off x="6632246" y="3807698"/>
            <a:ext cx="94759" cy="94156"/>
          </a:xfrm>
          <a:custGeom>
            <a:avLst/>
            <a:gdLst>
              <a:gd name="T0" fmla="*/ 136 w 310"/>
              <a:gd name="T1" fmla="*/ 30 h 313"/>
              <a:gd name="T2" fmla="*/ 0 w 310"/>
              <a:gd name="T3" fmla="*/ 103 h 313"/>
              <a:gd name="T4" fmla="*/ 136 w 310"/>
              <a:gd name="T5" fmla="*/ 285 h 313"/>
              <a:gd name="T6" fmla="*/ 227 w 310"/>
              <a:gd name="T7" fmla="*/ 294 h 313"/>
              <a:gd name="T8" fmla="*/ 282 w 310"/>
              <a:gd name="T9" fmla="*/ 276 h 313"/>
              <a:gd name="T10" fmla="*/ 209 w 310"/>
              <a:gd name="T11" fmla="*/ 67 h 313"/>
              <a:gd name="T12" fmla="*/ 136 w 310"/>
              <a:gd name="T13" fmla="*/ 12 h 313"/>
              <a:gd name="T14" fmla="*/ 136 w 310"/>
              <a:gd name="T15" fmla="*/ 3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0" h="313">
                <a:moveTo>
                  <a:pt x="136" y="30"/>
                </a:moveTo>
                <a:cubicBezTo>
                  <a:pt x="46" y="0"/>
                  <a:pt x="24" y="31"/>
                  <a:pt x="0" y="103"/>
                </a:cubicBezTo>
                <a:cubicBezTo>
                  <a:pt x="12" y="203"/>
                  <a:pt x="25" y="263"/>
                  <a:pt x="136" y="285"/>
                </a:cubicBezTo>
                <a:cubicBezTo>
                  <a:pt x="177" y="313"/>
                  <a:pt x="160" y="309"/>
                  <a:pt x="227" y="294"/>
                </a:cubicBezTo>
                <a:cubicBezTo>
                  <a:pt x="246" y="290"/>
                  <a:pt x="282" y="276"/>
                  <a:pt x="282" y="276"/>
                </a:cubicBezTo>
                <a:cubicBezTo>
                  <a:pt x="310" y="191"/>
                  <a:pt x="303" y="98"/>
                  <a:pt x="209" y="67"/>
                </a:cubicBezTo>
                <a:cubicBezTo>
                  <a:pt x="188" y="34"/>
                  <a:pt x="173" y="24"/>
                  <a:pt x="136" y="12"/>
                </a:cubicBezTo>
                <a:cubicBezTo>
                  <a:pt x="126" y="43"/>
                  <a:pt x="120" y="46"/>
                  <a:pt x="136" y="3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86" name="Freeform 16"/>
          <p:cNvSpPr>
            <a:spLocks/>
          </p:cNvSpPr>
          <p:nvPr/>
        </p:nvSpPr>
        <p:spPr bwMode="auto">
          <a:xfrm rot="17684997">
            <a:off x="6952474" y="3683075"/>
            <a:ext cx="98593" cy="137789"/>
          </a:xfrm>
          <a:custGeom>
            <a:avLst/>
            <a:gdLst>
              <a:gd name="T0" fmla="*/ 136 w 310"/>
              <a:gd name="T1" fmla="*/ 30 h 313"/>
              <a:gd name="T2" fmla="*/ 0 w 310"/>
              <a:gd name="T3" fmla="*/ 103 h 313"/>
              <a:gd name="T4" fmla="*/ 136 w 310"/>
              <a:gd name="T5" fmla="*/ 285 h 313"/>
              <a:gd name="T6" fmla="*/ 227 w 310"/>
              <a:gd name="T7" fmla="*/ 294 h 313"/>
              <a:gd name="T8" fmla="*/ 282 w 310"/>
              <a:gd name="T9" fmla="*/ 276 h 313"/>
              <a:gd name="T10" fmla="*/ 209 w 310"/>
              <a:gd name="T11" fmla="*/ 67 h 313"/>
              <a:gd name="T12" fmla="*/ 136 w 310"/>
              <a:gd name="T13" fmla="*/ 12 h 313"/>
              <a:gd name="T14" fmla="*/ 136 w 310"/>
              <a:gd name="T15" fmla="*/ 3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0" h="313">
                <a:moveTo>
                  <a:pt x="136" y="30"/>
                </a:moveTo>
                <a:cubicBezTo>
                  <a:pt x="46" y="0"/>
                  <a:pt x="24" y="31"/>
                  <a:pt x="0" y="103"/>
                </a:cubicBezTo>
                <a:cubicBezTo>
                  <a:pt x="12" y="203"/>
                  <a:pt x="25" y="263"/>
                  <a:pt x="136" y="285"/>
                </a:cubicBezTo>
                <a:cubicBezTo>
                  <a:pt x="177" y="313"/>
                  <a:pt x="160" y="309"/>
                  <a:pt x="227" y="294"/>
                </a:cubicBezTo>
                <a:cubicBezTo>
                  <a:pt x="246" y="290"/>
                  <a:pt x="282" y="276"/>
                  <a:pt x="282" y="276"/>
                </a:cubicBezTo>
                <a:cubicBezTo>
                  <a:pt x="310" y="191"/>
                  <a:pt x="303" y="98"/>
                  <a:pt x="209" y="67"/>
                </a:cubicBezTo>
                <a:cubicBezTo>
                  <a:pt x="188" y="34"/>
                  <a:pt x="173" y="24"/>
                  <a:pt x="136" y="12"/>
                </a:cubicBezTo>
                <a:cubicBezTo>
                  <a:pt x="126" y="43"/>
                  <a:pt x="120" y="46"/>
                  <a:pt x="136" y="3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87" name="Freeform 18"/>
          <p:cNvSpPr>
            <a:spLocks/>
          </p:cNvSpPr>
          <p:nvPr/>
        </p:nvSpPr>
        <p:spPr bwMode="auto">
          <a:xfrm rot="17684997">
            <a:off x="6898995" y="3614793"/>
            <a:ext cx="59704" cy="109657"/>
          </a:xfrm>
          <a:custGeom>
            <a:avLst/>
            <a:gdLst>
              <a:gd name="T0" fmla="*/ 136 w 310"/>
              <a:gd name="T1" fmla="*/ 30 h 313"/>
              <a:gd name="T2" fmla="*/ 0 w 310"/>
              <a:gd name="T3" fmla="*/ 103 h 313"/>
              <a:gd name="T4" fmla="*/ 136 w 310"/>
              <a:gd name="T5" fmla="*/ 285 h 313"/>
              <a:gd name="T6" fmla="*/ 227 w 310"/>
              <a:gd name="T7" fmla="*/ 294 h 313"/>
              <a:gd name="T8" fmla="*/ 282 w 310"/>
              <a:gd name="T9" fmla="*/ 276 h 313"/>
              <a:gd name="T10" fmla="*/ 209 w 310"/>
              <a:gd name="T11" fmla="*/ 67 h 313"/>
              <a:gd name="T12" fmla="*/ 136 w 310"/>
              <a:gd name="T13" fmla="*/ 12 h 313"/>
              <a:gd name="T14" fmla="*/ 136 w 310"/>
              <a:gd name="T15" fmla="*/ 3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0" h="313">
                <a:moveTo>
                  <a:pt x="136" y="30"/>
                </a:moveTo>
                <a:cubicBezTo>
                  <a:pt x="46" y="0"/>
                  <a:pt x="24" y="31"/>
                  <a:pt x="0" y="103"/>
                </a:cubicBezTo>
                <a:cubicBezTo>
                  <a:pt x="12" y="203"/>
                  <a:pt x="25" y="263"/>
                  <a:pt x="136" y="285"/>
                </a:cubicBezTo>
                <a:cubicBezTo>
                  <a:pt x="177" y="313"/>
                  <a:pt x="160" y="309"/>
                  <a:pt x="227" y="294"/>
                </a:cubicBezTo>
                <a:cubicBezTo>
                  <a:pt x="246" y="290"/>
                  <a:pt x="282" y="276"/>
                  <a:pt x="282" y="276"/>
                </a:cubicBezTo>
                <a:cubicBezTo>
                  <a:pt x="310" y="191"/>
                  <a:pt x="303" y="98"/>
                  <a:pt x="209" y="67"/>
                </a:cubicBezTo>
                <a:cubicBezTo>
                  <a:pt x="188" y="34"/>
                  <a:pt x="173" y="24"/>
                  <a:pt x="136" y="12"/>
                </a:cubicBezTo>
                <a:cubicBezTo>
                  <a:pt x="126" y="43"/>
                  <a:pt x="120" y="46"/>
                  <a:pt x="136" y="30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88" name="Freeform 19"/>
          <p:cNvSpPr>
            <a:spLocks/>
          </p:cNvSpPr>
          <p:nvPr/>
        </p:nvSpPr>
        <p:spPr bwMode="auto">
          <a:xfrm rot="17684997">
            <a:off x="6688663" y="3741100"/>
            <a:ext cx="67372" cy="77507"/>
          </a:xfrm>
          <a:custGeom>
            <a:avLst/>
            <a:gdLst>
              <a:gd name="T0" fmla="*/ 72 w 266"/>
              <a:gd name="T1" fmla="*/ 49 h 307"/>
              <a:gd name="T2" fmla="*/ 18 w 266"/>
              <a:gd name="T3" fmla="*/ 122 h 307"/>
              <a:gd name="T4" fmla="*/ 63 w 266"/>
              <a:gd name="T5" fmla="*/ 267 h 307"/>
              <a:gd name="T6" fmla="*/ 108 w 266"/>
              <a:gd name="T7" fmla="*/ 304 h 307"/>
              <a:gd name="T8" fmla="*/ 254 w 266"/>
              <a:gd name="T9" fmla="*/ 240 h 307"/>
              <a:gd name="T10" fmla="*/ 263 w 266"/>
              <a:gd name="T11" fmla="*/ 58 h 307"/>
              <a:gd name="T12" fmla="*/ 245 w 266"/>
              <a:gd name="T13" fmla="*/ 22 h 307"/>
              <a:gd name="T14" fmla="*/ 190 w 266"/>
              <a:gd name="T15" fmla="*/ 3 h 307"/>
              <a:gd name="T16" fmla="*/ 99 w 266"/>
              <a:gd name="T17" fmla="*/ 22 h 307"/>
              <a:gd name="T18" fmla="*/ 72 w 266"/>
              <a:gd name="T19" fmla="*/ 49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6" h="307">
                <a:moveTo>
                  <a:pt x="72" y="49"/>
                </a:moveTo>
                <a:cubicBezTo>
                  <a:pt x="40" y="70"/>
                  <a:pt x="30" y="86"/>
                  <a:pt x="18" y="122"/>
                </a:cubicBezTo>
                <a:cubicBezTo>
                  <a:pt x="30" y="272"/>
                  <a:pt x="0" y="194"/>
                  <a:pt x="63" y="267"/>
                </a:cubicBezTo>
                <a:cubicBezTo>
                  <a:pt x="96" y="306"/>
                  <a:pt x="62" y="287"/>
                  <a:pt x="108" y="304"/>
                </a:cubicBezTo>
                <a:cubicBezTo>
                  <a:pt x="202" y="295"/>
                  <a:pt x="210" y="307"/>
                  <a:pt x="254" y="240"/>
                </a:cubicBezTo>
                <a:cubicBezTo>
                  <a:pt x="257" y="179"/>
                  <a:pt x="266" y="119"/>
                  <a:pt x="263" y="58"/>
                </a:cubicBezTo>
                <a:cubicBezTo>
                  <a:pt x="262" y="45"/>
                  <a:pt x="256" y="30"/>
                  <a:pt x="245" y="22"/>
                </a:cubicBezTo>
                <a:cubicBezTo>
                  <a:pt x="230" y="10"/>
                  <a:pt x="190" y="3"/>
                  <a:pt x="190" y="3"/>
                </a:cubicBezTo>
                <a:cubicBezTo>
                  <a:pt x="159" y="8"/>
                  <a:pt x="121" y="0"/>
                  <a:pt x="99" y="22"/>
                </a:cubicBezTo>
                <a:cubicBezTo>
                  <a:pt x="65" y="55"/>
                  <a:pt x="114" y="49"/>
                  <a:pt x="72" y="49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89" name="Freeform 20"/>
          <p:cNvSpPr>
            <a:spLocks/>
          </p:cNvSpPr>
          <p:nvPr/>
        </p:nvSpPr>
        <p:spPr bwMode="auto">
          <a:xfrm rot="17684997">
            <a:off x="6898995" y="3877167"/>
            <a:ext cx="62442" cy="106787"/>
          </a:xfrm>
          <a:custGeom>
            <a:avLst/>
            <a:gdLst>
              <a:gd name="T0" fmla="*/ 72 w 266"/>
              <a:gd name="T1" fmla="*/ 49 h 307"/>
              <a:gd name="T2" fmla="*/ 18 w 266"/>
              <a:gd name="T3" fmla="*/ 122 h 307"/>
              <a:gd name="T4" fmla="*/ 63 w 266"/>
              <a:gd name="T5" fmla="*/ 267 h 307"/>
              <a:gd name="T6" fmla="*/ 108 w 266"/>
              <a:gd name="T7" fmla="*/ 304 h 307"/>
              <a:gd name="T8" fmla="*/ 254 w 266"/>
              <a:gd name="T9" fmla="*/ 240 h 307"/>
              <a:gd name="T10" fmla="*/ 263 w 266"/>
              <a:gd name="T11" fmla="*/ 58 h 307"/>
              <a:gd name="T12" fmla="*/ 245 w 266"/>
              <a:gd name="T13" fmla="*/ 22 h 307"/>
              <a:gd name="T14" fmla="*/ 190 w 266"/>
              <a:gd name="T15" fmla="*/ 3 h 307"/>
              <a:gd name="T16" fmla="*/ 99 w 266"/>
              <a:gd name="T17" fmla="*/ 22 h 307"/>
              <a:gd name="T18" fmla="*/ 72 w 266"/>
              <a:gd name="T19" fmla="*/ 49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6" h="307">
                <a:moveTo>
                  <a:pt x="72" y="49"/>
                </a:moveTo>
                <a:cubicBezTo>
                  <a:pt x="40" y="70"/>
                  <a:pt x="30" y="86"/>
                  <a:pt x="18" y="122"/>
                </a:cubicBezTo>
                <a:cubicBezTo>
                  <a:pt x="30" y="272"/>
                  <a:pt x="0" y="194"/>
                  <a:pt x="63" y="267"/>
                </a:cubicBezTo>
                <a:cubicBezTo>
                  <a:pt x="96" y="306"/>
                  <a:pt x="62" y="287"/>
                  <a:pt x="108" y="304"/>
                </a:cubicBezTo>
                <a:cubicBezTo>
                  <a:pt x="202" y="295"/>
                  <a:pt x="210" y="307"/>
                  <a:pt x="254" y="240"/>
                </a:cubicBezTo>
                <a:cubicBezTo>
                  <a:pt x="257" y="179"/>
                  <a:pt x="266" y="119"/>
                  <a:pt x="263" y="58"/>
                </a:cubicBezTo>
                <a:cubicBezTo>
                  <a:pt x="262" y="45"/>
                  <a:pt x="256" y="30"/>
                  <a:pt x="245" y="22"/>
                </a:cubicBezTo>
                <a:cubicBezTo>
                  <a:pt x="230" y="10"/>
                  <a:pt x="190" y="3"/>
                  <a:pt x="190" y="3"/>
                </a:cubicBezTo>
                <a:cubicBezTo>
                  <a:pt x="159" y="8"/>
                  <a:pt x="121" y="0"/>
                  <a:pt x="99" y="22"/>
                </a:cubicBezTo>
                <a:cubicBezTo>
                  <a:pt x="65" y="55"/>
                  <a:pt x="114" y="49"/>
                  <a:pt x="72" y="49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90" name="Freeform 23"/>
          <p:cNvSpPr>
            <a:spLocks/>
          </p:cNvSpPr>
          <p:nvPr/>
        </p:nvSpPr>
        <p:spPr bwMode="auto">
          <a:xfrm rot="17684997">
            <a:off x="6820121" y="3917930"/>
            <a:ext cx="66824" cy="93582"/>
          </a:xfrm>
          <a:custGeom>
            <a:avLst/>
            <a:gdLst>
              <a:gd name="T0" fmla="*/ 72 w 266"/>
              <a:gd name="T1" fmla="*/ 49 h 307"/>
              <a:gd name="T2" fmla="*/ 18 w 266"/>
              <a:gd name="T3" fmla="*/ 122 h 307"/>
              <a:gd name="T4" fmla="*/ 63 w 266"/>
              <a:gd name="T5" fmla="*/ 267 h 307"/>
              <a:gd name="T6" fmla="*/ 108 w 266"/>
              <a:gd name="T7" fmla="*/ 304 h 307"/>
              <a:gd name="T8" fmla="*/ 254 w 266"/>
              <a:gd name="T9" fmla="*/ 240 h 307"/>
              <a:gd name="T10" fmla="*/ 263 w 266"/>
              <a:gd name="T11" fmla="*/ 58 h 307"/>
              <a:gd name="T12" fmla="*/ 245 w 266"/>
              <a:gd name="T13" fmla="*/ 22 h 307"/>
              <a:gd name="T14" fmla="*/ 190 w 266"/>
              <a:gd name="T15" fmla="*/ 3 h 307"/>
              <a:gd name="T16" fmla="*/ 99 w 266"/>
              <a:gd name="T17" fmla="*/ 22 h 307"/>
              <a:gd name="T18" fmla="*/ 72 w 266"/>
              <a:gd name="T19" fmla="*/ 49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6" h="307">
                <a:moveTo>
                  <a:pt x="72" y="49"/>
                </a:moveTo>
                <a:cubicBezTo>
                  <a:pt x="40" y="70"/>
                  <a:pt x="30" y="86"/>
                  <a:pt x="18" y="122"/>
                </a:cubicBezTo>
                <a:cubicBezTo>
                  <a:pt x="30" y="272"/>
                  <a:pt x="0" y="194"/>
                  <a:pt x="63" y="267"/>
                </a:cubicBezTo>
                <a:cubicBezTo>
                  <a:pt x="96" y="306"/>
                  <a:pt x="62" y="287"/>
                  <a:pt x="108" y="304"/>
                </a:cubicBezTo>
                <a:cubicBezTo>
                  <a:pt x="202" y="295"/>
                  <a:pt x="210" y="307"/>
                  <a:pt x="254" y="240"/>
                </a:cubicBezTo>
                <a:cubicBezTo>
                  <a:pt x="257" y="179"/>
                  <a:pt x="266" y="119"/>
                  <a:pt x="263" y="58"/>
                </a:cubicBezTo>
                <a:cubicBezTo>
                  <a:pt x="262" y="45"/>
                  <a:pt x="256" y="30"/>
                  <a:pt x="245" y="22"/>
                </a:cubicBezTo>
                <a:cubicBezTo>
                  <a:pt x="230" y="10"/>
                  <a:pt x="190" y="3"/>
                  <a:pt x="190" y="3"/>
                </a:cubicBezTo>
                <a:cubicBezTo>
                  <a:pt x="159" y="8"/>
                  <a:pt x="121" y="0"/>
                  <a:pt x="99" y="22"/>
                </a:cubicBezTo>
                <a:cubicBezTo>
                  <a:pt x="65" y="55"/>
                  <a:pt x="114" y="49"/>
                  <a:pt x="72" y="49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91" name="Freeform 25"/>
          <p:cNvSpPr>
            <a:spLocks/>
          </p:cNvSpPr>
          <p:nvPr/>
        </p:nvSpPr>
        <p:spPr bwMode="auto">
          <a:xfrm rot="17684997">
            <a:off x="7083036" y="3862240"/>
            <a:ext cx="55322" cy="114825"/>
          </a:xfrm>
          <a:custGeom>
            <a:avLst/>
            <a:gdLst>
              <a:gd name="T0" fmla="*/ 68 w 283"/>
              <a:gd name="T1" fmla="*/ 59 h 295"/>
              <a:gd name="T2" fmla="*/ 13 w 283"/>
              <a:gd name="T3" fmla="*/ 150 h 295"/>
              <a:gd name="T4" fmla="*/ 68 w 283"/>
              <a:gd name="T5" fmla="*/ 295 h 295"/>
              <a:gd name="T6" fmla="*/ 168 w 283"/>
              <a:gd name="T7" fmla="*/ 259 h 295"/>
              <a:gd name="T8" fmla="*/ 222 w 283"/>
              <a:gd name="T9" fmla="*/ 222 h 295"/>
              <a:gd name="T10" fmla="*/ 250 w 283"/>
              <a:gd name="T11" fmla="*/ 204 h 295"/>
              <a:gd name="T12" fmla="*/ 168 w 283"/>
              <a:gd name="T13" fmla="*/ 50 h 295"/>
              <a:gd name="T14" fmla="*/ 50 w 283"/>
              <a:gd name="T15" fmla="*/ 13 h 295"/>
              <a:gd name="T16" fmla="*/ 68 w 283"/>
              <a:gd name="T17" fmla="*/ 59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3" h="295">
                <a:moveTo>
                  <a:pt x="68" y="59"/>
                </a:moveTo>
                <a:cubicBezTo>
                  <a:pt x="19" y="75"/>
                  <a:pt x="21" y="99"/>
                  <a:pt x="13" y="150"/>
                </a:cubicBezTo>
                <a:cubicBezTo>
                  <a:pt x="19" y="223"/>
                  <a:pt x="0" y="272"/>
                  <a:pt x="68" y="295"/>
                </a:cubicBezTo>
                <a:cubicBezTo>
                  <a:pt x="103" y="288"/>
                  <a:pt x="137" y="277"/>
                  <a:pt x="168" y="259"/>
                </a:cubicBezTo>
                <a:cubicBezTo>
                  <a:pt x="187" y="248"/>
                  <a:pt x="204" y="234"/>
                  <a:pt x="222" y="222"/>
                </a:cubicBezTo>
                <a:cubicBezTo>
                  <a:pt x="231" y="216"/>
                  <a:pt x="250" y="204"/>
                  <a:pt x="250" y="204"/>
                </a:cubicBezTo>
                <a:cubicBezTo>
                  <a:pt x="283" y="104"/>
                  <a:pt x="249" y="77"/>
                  <a:pt x="168" y="50"/>
                </a:cubicBezTo>
                <a:cubicBezTo>
                  <a:pt x="116" y="8"/>
                  <a:pt x="114" y="0"/>
                  <a:pt x="50" y="13"/>
                </a:cubicBezTo>
                <a:cubicBezTo>
                  <a:pt x="46" y="30"/>
                  <a:pt x="19" y="108"/>
                  <a:pt x="68" y="59"/>
                </a:cubicBezTo>
                <a:close/>
              </a:path>
            </a:pathLst>
          </a:custGeom>
          <a:solidFill>
            <a:srgbClr val="FFFFFF"/>
          </a:solidFill>
          <a:ln w="28575" cap="flat" cmpd="sng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/>
          </a:p>
        </p:txBody>
      </p:sp>
      <p:sp>
        <p:nvSpPr>
          <p:cNvPr id="192" name="ZoneTexte 191"/>
          <p:cNvSpPr txBox="1"/>
          <p:nvPr/>
        </p:nvSpPr>
        <p:spPr>
          <a:xfrm>
            <a:off x="6177544" y="1911043"/>
            <a:ext cx="3288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Effet Multiplicatif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183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 4"/>
          <p:cNvPicPr/>
          <p:nvPr/>
        </p:nvPicPr>
        <p:blipFill>
          <a:blip r:embed="rId2"/>
          <a:stretch/>
        </p:blipFill>
        <p:spPr>
          <a:xfrm>
            <a:off x="8065440" y="4734000"/>
            <a:ext cx="899280" cy="353160"/>
          </a:xfrm>
          <a:prstGeom prst="rect">
            <a:avLst/>
          </a:prstGeom>
          <a:ln w="0">
            <a:noFill/>
          </a:ln>
        </p:spPr>
      </p:pic>
      <p:pic>
        <p:nvPicPr>
          <p:cNvPr id="187" name="Espace réservé du contenu 7"/>
          <p:cNvPicPr/>
          <p:nvPr/>
        </p:nvPicPr>
        <p:blipFill>
          <a:blip r:embed="rId3"/>
          <a:stretch/>
        </p:blipFill>
        <p:spPr>
          <a:xfrm>
            <a:off x="0" y="0"/>
            <a:ext cx="414360" cy="5132160"/>
          </a:xfrm>
          <a:prstGeom prst="rect">
            <a:avLst/>
          </a:prstGeom>
          <a:ln w="0">
            <a:noFill/>
          </a:ln>
        </p:spPr>
      </p:pic>
      <p:sp>
        <p:nvSpPr>
          <p:cNvPr id="2" name="ZoneTexte 1"/>
          <p:cNvSpPr txBox="1"/>
          <p:nvPr/>
        </p:nvSpPr>
        <p:spPr>
          <a:xfrm>
            <a:off x="1099930" y="715617"/>
            <a:ext cx="72754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Plan du TD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Le phénotypage et la SPIR</a:t>
            </a:r>
          </a:p>
          <a:p>
            <a:pPr marL="285750" indent="-285750">
              <a:buFontTx/>
              <a:buChar char="-"/>
            </a:pPr>
            <a:r>
              <a:rPr lang="fr-FR" dirty="0"/>
              <a:t>Données SPIR: </a:t>
            </a:r>
            <a:r>
              <a:rPr lang="fr-FR" dirty="0" smtClean="0"/>
              <a:t>Comment est généré le spectre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Applications en agronomie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Prétraitements et Analyse en Composantes Principales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Au boulot ! Application avec 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Prise en main des données</a:t>
            </a:r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Pré-traitements</a:t>
            </a: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smtClean="0"/>
              <a:t>ACP</a:t>
            </a:r>
          </a:p>
          <a:p>
            <a:pPr marL="742950" lvl="1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Discussion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983" y="2583938"/>
            <a:ext cx="478874" cy="3710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8"/>
            <a:ext cx="503531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Les données SPIR, de A à Z</a:t>
            </a:r>
          </a:p>
          <a:p>
            <a:endParaRPr lang="fr-FR" sz="1200" dirty="0" smtClean="0"/>
          </a:p>
          <a:p>
            <a:endParaRPr lang="fr-FR" sz="1200" dirty="0"/>
          </a:p>
          <a:p>
            <a:pPr marL="273050" lvl="0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Prétraitement des données</a:t>
            </a:r>
          </a:p>
          <a:p>
            <a:endParaRPr lang="fr-FR" sz="1200" dirty="0" smtClean="0"/>
          </a:p>
          <a:p>
            <a:r>
              <a:rPr lang="fr-FR" sz="1200" dirty="0" smtClean="0"/>
              <a:t>Qu’est-ce qu’un spectre?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chemeClr val="bg1">
                    <a:lumMod val="75000"/>
                  </a:schemeClr>
                </a:solidFill>
              </a:rPr>
              <a:t>Interaction lumière/matière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chemeClr val="bg1">
                    <a:lumMod val="75000"/>
                  </a:schemeClr>
                </a:solidFill>
              </a:rPr>
              <a:t>Influence de la composition chimique</a:t>
            </a:r>
          </a:p>
          <a:p>
            <a:pPr marL="171450" indent="-171450">
              <a:buFontTx/>
              <a:buChar char="-"/>
            </a:pPr>
            <a:r>
              <a:rPr lang="fr-FR" sz="1200" dirty="0" smtClean="0"/>
              <a:t>Influence de la physique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</a:rPr>
              <a:t>Perturbations:  électronique, contamination,… </a:t>
            </a:r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génération et traitement des données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AutoShape 2" descr="Example FT-NIR spectrum of ground mature whe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87"/>
          <a:stretch/>
        </p:blipFill>
        <p:spPr bwMode="auto">
          <a:xfrm>
            <a:off x="5508154" y="1734746"/>
            <a:ext cx="2318378" cy="188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Image 59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0126" y="3616838"/>
            <a:ext cx="1698074" cy="887310"/>
          </a:xfrm>
          <a:prstGeom prst="rect">
            <a:avLst/>
          </a:prstGeom>
          <a:ln>
            <a:noFill/>
          </a:ln>
        </p:spPr>
      </p:pic>
      <p:sp>
        <p:nvSpPr>
          <p:cNvPr id="62" name="ZoneTexte 61"/>
          <p:cNvSpPr txBox="1"/>
          <p:nvPr/>
        </p:nvSpPr>
        <p:spPr>
          <a:xfrm rot="16200000">
            <a:off x="4632366" y="2420694"/>
            <a:ext cx="11535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 smtClean="0"/>
              <a:t>reflectance</a:t>
            </a:r>
            <a:endParaRPr lang="fr-FR" sz="1200" dirty="0"/>
          </a:p>
        </p:txBody>
      </p:sp>
      <p:sp>
        <p:nvSpPr>
          <p:cNvPr id="4" name="ZoneTexte 3"/>
          <p:cNvSpPr txBox="1"/>
          <p:nvPr/>
        </p:nvSpPr>
        <p:spPr>
          <a:xfrm>
            <a:off x="4133850" y="3811680"/>
            <a:ext cx="418147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Dérive de ligne de base:</a:t>
            </a:r>
          </a:p>
          <a:p>
            <a:r>
              <a:rPr lang="fr-FR" sz="1600" dirty="0" smtClean="0"/>
              <a:t>La diffusion </a:t>
            </a:r>
            <a:r>
              <a:rPr lang="fr-FR" sz="1600" dirty="0"/>
              <a:t>de la </a:t>
            </a:r>
            <a:r>
              <a:rPr lang="fr-FR" sz="1600" dirty="0" smtClean="0"/>
              <a:t>lumière croît avec </a:t>
            </a:r>
            <a:r>
              <a:rPr lang="fr-FR" sz="1600" dirty="0"/>
              <a:t>la longueur d’onde</a:t>
            </a:r>
          </a:p>
        </p:txBody>
      </p:sp>
    </p:spTree>
    <p:extLst>
      <p:ext uri="{BB962C8B-B14F-4D97-AF65-F5344CB8AC3E}">
        <p14:creationId xmlns:p14="http://schemas.microsoft.com/office/powerpoint/2010/main" val="400542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8"/>
            <a:ext cx="503531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Les données SPIR, de A à Z</a:t>
            </a:r>
          </a:p>
          <a:p>
            <a:endParaRPr lang="fr-FR" sz="1200" dirty="0" smtClean="0"/>
          </a:p>
          <a:p>
            <a:endParaRPr lang="fr-FR" sz="1200" dirty="0"/>
          </a:p>
          <a:p>
            <a:pPr marL="273050" lvl="0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Prétraitement des données</a:t>
            </a:r>
          </a:p>
          <a:p>
            <a:endParaRPr lang="fr-FR" sz="1200" dirty="0" smtClean="0"/>
          </a:p>
          <a:p>
            <a:r>
              <a:rPr lang="fr-FR" sz="1200" dirty="0" smtClean="0"/>
              <a:t>Qu’est-ce qu’un spectre?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chemeClr val="bg1">
                    <a:lumMod val="75000"/>
                  </a:schemeClr>
                </a:solidFill>
              </a:rPr>
              <a:t>Interaction lumière/matière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chemeClr val="bg1">
                    <a:lumMod val="75000"/>
                  </a:schemeClr>
                </a:solidFill>
              </a:rPr>
              <a:t>Influence de la composition chimique</a:t>
            </a:r>
          </a:p>
          <a:p>
            <a:pPr marL="171450" indent="-171450">
              <a:buFontTx/>
              <a:buChar char="-"/>
            </a:pPr>
            <a:r>
              <a:rPr lang="fr-FR" sz="1200" dirty="0" smtClean="0"/>
              <a:t>Influence de la physique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</a:rPr>
              <a:t>Perturbations:  électronique, contamination,… </a:t>
            </a:r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génération et traitement des données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AutoShape 2" descr="Example FT-NIR spectrum of ground mature whe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15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" t="21300" r="66493" b="14997"/>
          <a:stretch/>
        </p:blipFill>
        <p:spPr>
          <a:xfrm>
            <a:off x="7531821" y="2755439"/>
            <a:ext cx="1533525" cy="152400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02340" y="1816267"/>
            <a:ext cx="2297113" cy="850288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24" y="3153453"/>
            <a:ext cx="2562762" cy="199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" name="Picture 6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9" t="27584" r="28528" b="29636"/>
          <a:stretch/>
        </p:blipFill>
        <p:spPr bwMode="auto">
          <a:xfrm>
            <a:off x="1616364" y="3153453"/>
            <a:ext cx="1783808" cy="1879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44" name="AutoShape 7"/>
          <p:cNvCxnSpPr>
            <a:cxnSpLocks noChangeShapeType="1"/>
          </p:cNvCxnSpPr>
          <p:nvPr/>
        </p:nvCxnSpPr>
        <p:spPr bwMode="auto">
          <a:xfrm>
            <a:off x="2900695" y="4418421"/>
            <a:ext cx="2928605" cy="29789"/>
          </a:xfrm>
          <a:prstGeom prst="straightConnector1">
            <a:avLst/>
          </a:prstGeom>
          <a:noFill/>
          <a:ln w="38160">
            <a:solidFill>
              <a:srgbClr val="F7964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145" name="AutoShape 8"/>
          <p:cNvCxnSpPr>
            <a:cxnSpLocks noChangeShapeType="1"/>
          </p:cNvCxnSpPr>
          <p:nvPr/>
        </p:nvCxnSpPr>
        <p:spPr bwMode="auto">
          <a:xfrm flipV="1">
            <a:off x="3124200" y="3598266"/>
            <a:ext cx="2615405" cy="550210"/>
          </a:xfrm>
          <a:prstGeom prst="straightConnector1">
            <a:avLst/>
          </a:prstGeom>
          <a:noFill/>
          <a:ln w="38160">
            <a:solidFill>
              <a:srgbClr val="F7964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10" name="ZoneTexte 9"/>
          <p:cNvSpPr txBox="1"/>
          <p:nvPr/>
        </p:nvSpPr>
        <p:spPr>
          <a:xfrm>
            <a:off x="6602340" y="1358051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Réflexion spéculaire</a:t>
            </a:r>
            <a:endParaRPr lang="fr-FR" dirty="0"/>
          </a:p>
        </p:txBody>
      </p:sp>
      <p:cxnSp>
        <p:nvCxnSpPr>
          <p:cNvPr id="146" name="AutoShape 8"/>
          <p:cNvCxnSpPr>
            <a:cxnSpLocks noChangeShapeType="1"/>
          </p:cNvCxnSpPr>
          <p:nvPr/>
        </p:nvCxnSpPr>
        <p:spPr bwMode="auto">
          <a:xfrm flipH="1">
            <a:off x="6372225" y="3598266"/>
            <a:ext cx="1543050" cy="0"/>
          </a:xfrm>
          <a:prstGeom prst="straightConnector1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47" name="AutoShape 8"/>
          <p:cNvCxnSpPr>
            <a:cxnSpLocks noChangeShapeType="1"/>
          </p:cNvCxnSpPr>
          <p:nvPr/>
        </p:nvCxnSpPr>
        <p:spPr bwMode="auto">
          <a:xfrm flipH="1">
            <a:off x="6602340" y="3153453"/>
            <a:ext cx="1417710" cy="1294757"/>
          </a:xfrm>
          <a:prstGeom prst="straightConnector1">
            <a:avLst/>
          </a:prstGeom>
          <a:ln>
            <a:headEnd/>
            <a:tailEnd type="triangle" w="med" len="med"/>
          </a:ln>
          <a:ex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1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8"/>
            <a:ext cx="503531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Les données SPIR, de A à Z</a:t>
            </a:r>
          </a:p>
          <a:p>
            <a:endParaRPr lang="fr-FR" sz="1200" dirty="0" smtClean="0"/>
          </a:p>
          <a:p>
            <a:endParaRPr lang="fr-FR" sz="1200" dirty="0"/>
          </a:p>
          <a:p>
            <a:pPr marL="273050" lvl="0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Prétraitement des données</a:t>
            </a:r>
          </a:p>
          <a:p>
            <a:endParaRPr lang="fr-FR" sz="1200" dirty="0" smtClean="0"/>
          </a:p>
          <a:p>
            <a:r>
              <a:rPr lang="fr-FR" sz="1200" dirty="0" smtClean="0"/>
              <a:t>Qu’est-ce qu’un spectre?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chemeClr val="bg1">
                    <a:lumMod val="75000"/>
                  </a:schemeClr>
                </a:solidFill>
              </a:rPr>
              <a:t>Interaction lumière/matière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chemeClr val="bg1">
                    <a:lumMod val="75000"/>
                  </a:schemeClr>
                </a:solidFill>
              </a:rPr>
              <a:t>Influence de la composition chimique</a:t>
            </a:r>
          </a:p>
          <a:p>
            <a:pPr marL="171450" indent="-171450">
              <a:buFontTx/>
              <a:buChar char="-"/>
            </a:pPr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</a:rPr>
              <a:t>Influence de la physique</a:t>
            </a:r>
          </a:p>
          <a:p>
            <a:pPr marL="171450" indent="-171450">
              <a:buFontTx/>
              <a:buChar char="-"/>
            </a:pPr>
            <a:r>
              <a:rPr lang="fr-FR" sz="1200" dirty="0" smtClean="0"/>
              <a:t>Perturbations:  électronique, contamination,… </a:t>
            </a:r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génération et traitement des données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AutoShape 2" descr="Example FT-NIR spectrum of ground mature whe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34" y="1062668"/>
            <a:ext cx="3078616" cy="17240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448550" y="3000375"/>
            <a:ext cx="12858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smtClean="0"/>
              <a:t>Xu et al, 2019</a:t>
            </a:r>
            <a:endParaRPr lang="fr-FR" sz="11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640" y="3335435"/>
            <a:ext cx="2638425" cy="138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39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8"/>
            <a:ext cx="5035314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Les données SPIR, de A à Z</a:t>
            </a:r>
          </a:p>
          <a:p>
            <a:endParaRPr lang="fr-FR" sz="1200" dirty="0" smtClean="0"/>
          </a:p>
          <a:p>
            <a:endParaRPr lang="fr-FR" sz="1200" dirty="0"/>
          </a:p>
          <a:p>
            <a:pPr marL="273050" lvl="0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Prétraitement des données</a:t>
            </a:r>
          </a:p>
          <a:p>
            <a:endParaRPr lang="fr-FR" sz="1200" dirty="0" smtClean="0"/>
          </a:p>
          <a:p>
            <a:r>
              <a:rPr lang="fr-FR" sz="1200" dirty="0" smtClean="0"/>
              <a:t>Qu’est-ce qu’un spectre?</a:t>
            </a:r>
          </a:p>
          <a:p>
            <a:pPr marL="171450" indent="-171450">
              <a:buFontTx/>
              <a:buChar char="-"/>
            </a:pPr>
            <a:r>
              <a:rPr lang="fr-FR" sz="1200" dirty="0" smtClean="0"/>
              <a:t>Interaction lumière/matière</a:t>
            </a:r>
          </a:p>
          <a:p>
            <a:pPr marL="171450" indent="-171450">
              <a:buFontTx/>
              <a:buChar char="-"/>
            </a:pPr>
            <a:r>
              <a:rPr lang="fr-FR" sz="1200" dirty="0" smtClean="0"/>
              <a:t>Influence de la composition chimique</a:t>
            </a:r>
          </a:p>
          <a:p>
            <a:pPr marL="171450" indent="-171450">
              <a:buFontTx/>
              <a:buChar char="-"/>
            </a:pPr>
            <a:r>
              <a:rPr lang="fr-FR" sz="1200" dirty="0" smtClean="0"/>
              <a:t>Influence de la physique</a:t>
            </a:r>
          </a:p>
          <a:p>
            <a:pPr marL="171450" indent="-171450">
              <a:buFontTx/>
              <a:buChar char="-"/>
            </a:pPr>
            <a:r>
              <a:rPr lang="fr-FR" sz="1200" dirty="0" smtClean="0"/>
              <a:t>Perturbations:  électronique, contamination,…</a:t>
            </a:r>
          </a:p>
          <a:p>
            <a:pPr marL="171450" indent="-171450">
              <a:buFontTx/>
              <a:buChar char="-"/>
            </a:pPr>
            <a:endParaRPr lang="fr-FR" sz="1200" dirty="0"/>
          </a:p>
          <a:p>
            <a:pPr marL="171450" indent="-171450">
              <a:buFontTx/>
              <a:buChar char="-"/>
            </a:pPr>
            <a:endParaRPr lang="fr-FR" sz="1200" dirty="0" smtClean="0"/>
          </a:p>
          <a:p>
            <a:pPr marL="171450" indent="-171450">
              <a:buFontTx/>
              <a:buChar char="-"/>
            </a:pPr>
            <a:endParaRPr lang="fr-FR" sz="1200" dirty="0"/>
          </a:p>
          <a:p>
            <a:pPr marL="171450" indent="-171450">
              <a:buFontTx/>
              <a:buChar char="-"/>
            </a:pPr>
            <a:endParaRPr lang="fr-FR" sz="1200" dirty="0" smtClean="0"/>
          </a:p>
          <a:p>
            <a:r>
              <a:rPr lang="fr-FR" sz="1200" dirty="0" smtClean="0"/>
              <a:t>Les traitement mathématiques permettant de prendre en compte ses différentes sources d’influences sont appelés les </a:t>
            </a:r>
            <a:r>
              <a:rPr lang="fr-FR" sz="1200" b="1" dirty="0" smtClean="0"/>
              <a:t>prétraitements</a:t>
            </a:r>
          </a:p>
          <a:p>
            <a:endParaRPr lang="fr-FR" sz="1200" dirty="0"/>
          </a:p>
          <a:p>
            <a:endParaRPr lang="fr-FR" sz="1200" dirty="0" smtClean="0"/>
          </a:p>
          <a:p>
            <a:r>
              <a:rPr lang="fr-FR" sz="1200" dirty="0" smtClean="0"/>
              <a:t>On en parle juste après… </a:t>
            </a:r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génération et traitement des données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AutoShape 2" descr="Example FT-NIR spectrum of ground mature whe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453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22" y="3612248"/>
            <a:ext cx="2423522" cy="153125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071196" y="1062668"/>
            <a:ext cx="503531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Les données SPIR, de A à Z</a:t>
            </a:r>
          </a:p>
          <a:p>
            <a:endParaRPr lang="fr-FR" sz="1200" dirty="0" smtClean="0"/>
          </a:p>
          <a:p>
            <a:endParaRPr lang="fr-FR" sz="1200" dirty="0"/>
          </a:p>
          <a:p>
            <a:pPr marL="273050" lvl="0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  <a:latin typeface="Epilogue"/>
                <a:ea typeface="Epilogue"/>
                <a:cs typeface="Epilogue"/>
                <a:sym typeface="Epilogue"/>
              </a:rPr>
              <a:t>Présentation de l’échantillon</a:t>
            </a:r>
          </a:p>
          <a:p>
            <a:pPr marL="273050" lvl="0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  <a:latin typeface="Epilogue"/>
                <a:ea typeface="Epilogue"/>
                <a:cs typeface="Epilogue"/>
                <a:sym typeface="Epilogue"/>
              </a:rPr>
              <a:t>Séparation des longueurs d’onde</a:t>
            </a:r>
          </a:p>
          <a:p>
            <a:pPr marL="273050" lvl="0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bg1">
                    <a:lumMod val="65000"/>
                  </a:schemeClr>
                </a:solidFill>
                <a:latin typeface="Epilogue"/>
                <a:ea typeface="Epilogue"/>
                <a:cs typeface="Epilogue"/>
                <a:sym typeface="Epilogue"/>
              </a:rPr>
              <a:t>Prétraitement des données</a:t>
            </a:r>
          </a:p>
          <a:p>
            <a:pPr marL="273050" lvl="0" indent="-171450">
              <a:buClr>
                <a:schemeClr val="dk1"/>
              </a:buClr>
              <a:buSzPts val="2000"/>
              <a:buFont typeface="Arial" panose="020B0604020202020204" pitchFamily="34" charset="0"/>
              <a:buChar char="•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Exploitation des données</a:t>
            </a:r>
            <a:endParaRPr lang="fr-FR" sz="1200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génération et traitement des données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128373" y="2716144"/>
            <a:ext cx="1366345" cy="116955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Méthodes exploratoires</a:t>
            </a:r>
          </a:p>
          <a:p>
            <a:endParaRPr lang="fr-FR" sz="1400" dirty="0"/>
          </a:p>
          <a:p>
            <a:r>
              <a:rPr lang="fr-FR" sz="1400" dirty="0" smtClean="0"/>
              <a:t>- ACP</a:t>
            </a:r>
          </a:p>
          <a:p>
            <a:r>
              <a:rPr lang="fr-FR" sz="1400" dirty="0" smtClean="0"/>
              <a:t>- </a:t>
            </a:r>
            <a:r>
              <a:rPr lang="fr-FR" sz="1400" dirty="0" err="1" smtClean="0"/>
              <a:t>Clustering</a:t>
            </a:r>
            <a:endParaRPr lang="fr-FR" sz="1400" dirty="0"/>
          </a:p>
        </p:txBody>
      </p:sp>
      <p:sp>
        <p:nvSpPr>
          <p:cNvPr id="39" name="ZoneTexte 38"/>
          <p:cNvSpPr txBox="1"/>
          <p:nvPr/>
        </p:nvSpPr>
        <p:spPr>
          <a:xfrm>
            <a:off x="5549430" y="786676"/>
            <a:ext cx="1807779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400" dirty="0" smtClean="0"/>
              <a:t>Méthodes prédictives</a:t>
            </a:r>
          </a:p>
          <a:p>
            <a:endParaRPr lang="fr-FR" sz="1400" dirty="0"/>
          </a:p>
        </p:txBody>
      </p:sp>
      <p:sp>
        <p:nvSpPr>
          <p:cNvPr id="4" name="ZoneTexte 3"/>
          <p:cNvSpPr txBox="1"/>
          <p:nvPr/>
        </p:nvSpPr>
        <p:spPr>
          <a:xfrm>
            <a:off x="7298266" y="2180413"/>
            <a:ext cx="1334814" cy="5232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Modèles quantitatifs</a:t>
            </a:r>
          </a:p>
        </p:txBody>
      </p:sp>
      <p:sp>
        <p:nvSpPr>
          <p:cNvPr id="40" name="ZoneTexte 39"/>
          <p:cNvSpPr txBox="1"/>
          <p:nvPr/>
        </p:nvSpPr>
        <p:spPr>
          <a:xfrm>
            <a:off x="4770457" y="2189164"/>
            <a:ext cx="1058900" cy="523220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Modèles qualitatifs</a:t>
            </a:r>
          </a:p>
        </p:txBody>
      </p:sp>
      <p:cxnSp>
        <p:nvCxnSpPr>
          <p:cNvPr id="6" name="Connecteur droit avec flèche 5"/>
          <p:cNvCxnSpPr/>
          <p:nvPr/>
        </p:nvCxnSpPr>
        <p:spPr>
          <a:xfrm flipH="1">
            <a:off x="5299907" y="1639465"/>
            <a:ext cx="1107519" cy="453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/>
          <p:cNvCxnSpPr/>
          <p:nvPr/>
        </p:nvCxnSpPr>
        <p:spPr>
          <a:xfrm>
            <a:off x="6554572" y="1639465"/>
            <a:ext cx="1186265" cy="453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Imag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9314" y="2766331"/>
            <a:ext cx="1913822" cy="1480289"/>
          </a:xfrm>
          <a:prstGeom prst="rect">
            <a:avLst/>
          </a:prstGeom>
        </p:spPr>
      </p:pic>
      <p:sp>
        <p:nvSpPr>
          <p:cNvPr id="43" name="ZoneTexte 42"/>
          <p:cNvSpPr txBox="1"/>
          <p:nvPr/>
        </p:nvSpPr>
        <p:spPr>
          <a:xfrm>
            <a:off x="4683729" y="4246620"/>
            <a:ext cx="17236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smtClean="0"/>
              <a:t>Yan et al, 2014</a:t>
            </a:r>
            <a:endParaRPr lang="fr-FR" sz="8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8760" y="3479561"/>
            <a:ext cx="1933825" cy="122422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8606" y="2856538"/>
            <a:ext cx="932622" cy="44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9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8"/>
            <a:ext cx="503531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Une technique utilisée dans de nombreux domaines</a:t>
            </a:r>
          </a:p>
          <a:p>
            <a:endParaRPr lang="fr-FR" sz="1200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pPr lvl="1"/>
            <a:r>
              <a:rPr lang="fr-FR" altLang="fr-FR" sz="1400" dirty="0"/>
              <a:t>Agro alimentaire / Agronomie </a:t>
            </a:r>
          </a:p>
          <a:p>
            <a:pPr lvl="1"/>
            <a:r>
              <a:rPr lang="fr-FR" altLang="fr-FR" sz="1400" dirty="0" smtClean="0"/>
              <a:t>Pharmacie</a:t>
            </a:r>
          </a:p>
          <a:p>
            <a:pPr lvl="1"/>
            <a:r>
              <a:rPr lang="fr-FR" altLang="fr-FR" sz="1400" dirty="0" smtClean="0"/>
              <a:t>Médecine</a:t>
            </a:r>
            <a:endParaRPr lang="fr-FR" altLang="fr-FR" sz="1400" dirty="0"/>
          </a:p>
          <a:p>
            <a:pPr lvl="1"/>
            <a:r>
              <a:rPr lang="fr-FR" altLang="fr-FR" sz="1400" dirty="0"/>
              <a:t>Sciences du </a:t>
            </a:r>
            <a:r>
              <a:rPr lang="fr-FR" altLang="fr-FR" sz="1400" dirty="0" smtClean="0"/>
              <a:t>sol</a:t>
            </a:r>
          </a:p>
          <a:p>
            <a:pPr lvl="1"/>
            <a:r>
              <a:rPr lang="fr-FR" altLang="fr-FR" sz="1400" dirty="0" smtClean="0"/>
              <a:t>Géologie</a:t>
            </a:r>
            <a:endParaRPr lang="fr-FR" altLang="fr-FR" sz="1400" dirty="0"/>
          </a:p>
          <a:p>
            <a:pPr lvl="1"/>
            <a:r>
              <a:rPr lang="fr-FR" altLang="fr-FR" sz="1400" dirty="0"/>
              <a:t>Tri sélectif </a:t>
            </a:r>
            <a:endParaRPr lang="fr-FR" altLang="fr-FR" sz="1400" dirty="0" smtClean="0"/>
          </a:p>
          <a:p>
            <a:pPr lvl="1"/>
            <a:r>
              <a:rPr lang="fr-FR" altLang="fr-FR" sz="1400" dirty="0" smtClean="0"/>
              <a:t>Détection de fraude</a:t>
            </a:r>
          </a:p>
          <a:p>
            <a:pPr lvl="1"/>
            <a:r>
              <a:rPr lang="fr-FR" altLang="fr-FR" sz="1400" dirty="0" smtClean="0"/>
              <a:t>Police scientifique</a:t>
            </a:r>
            <a:endParaRPr lang="fr-FR" altLang="fr-FR" sz="1400" dirty="0"/>
          </a:p>
          <a:p>
            <a:endParaRPr lang="fr-FR" sz="1200" dirty="0" smtClean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Applications en Agronomie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638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2"/>
          <a:srcRect b="1913"/>
          <a:stretch/>
        </p:blipFill>
        <p:spPr>
          <a:xfrm>
            <a:off x="6106510" y="4291096"/>
            <a:ext cx="2824434" cy="791101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071196" y="1062668"/>
            <a:ext cx="5035314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Sur les grains:</a:t>
            </a:r>
          </a:p>
          <a:p>
            <a:endParaRPr lang="fr-FR" altLang="fr-FR" sz="1400" dirty="0" smtClean="0"/>
          </a:p>
          <a:p>
            <a:r>
              <a:rPr lang="fr-FR" altLang="fr-FR" sz="1400" dirty="0" smtClean="0"/>
              <a:t>Teneur en protéines (CTPS)</a:t>
            </a:r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pPr marL="101600" lvl="0">
              <a:buClr>
                <a:schemeClr val="dk1"/>
              </a:buClr>
              <a:buSzPts val="2000"/>
            </a:pPr>
            <a:r>
              <a:rPr lang="fr-FR" sz="12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Humidité / Matière sèche</a:t>
            </a:r>
          </a:p>
          <a:p>
            <a:pPr marL="101600" lvl="0">
              <a:buClr>
                <a:schemeClr val="dk1"/>
              </a:buClr>
              <a:buSzPts val="2000"/>
            </a:pPr>
            <a:r>
              <a:rPr lang="fr-FR" sz="12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Protéines</a:t>
            </a:r>
          </a:p>
          <a:p>
            <a:pPr marL="101600" lvl="0">
              <a:buClr>
                <a:schemeClr val="dk1"/>
              </a:buClr>
              <a:buSzPts val="2000"/>
            </a:pPr>
            <a:r>
              <a:rPr lang="fr-FR" sz="1200" dirty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Sucres</a:t>
            </a:r>
          </a:p>
          <a:p>
            <a:pPr marL="101600" lvl="0">
              <a:buClr>
                <a:schemeClr val="dk1"/>
              </a:buClr>
              <a:buSzPts val="2000"/>
            </a:pPr>
            <a:r>
              <a:rPr lang="fr-FR" sz="1200" dirty="0" smtClean="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rPr>
              <a:t>Lipides</a:t>
            </a:r>
            <a:endParaRPr lang="fr-FR" sz="1200" dirty="0">
              <a:solidFill>
                <a:schemeClr val="dk1"/>
              </a:solidFill>
              <a:latin typeface="Epilogue"/>
              <a:ea typeface="Epilogue"/>
              <a:cs typeface="Epilogue"/>
              <a:sym typeface="Epilogue"/>
            </a:endParaRPr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Applications en Agronomie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4" name="Picture 6" descr="INFRATE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138" y="2058824"/>
            <a:ext cx="2514600" cy="212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soybeanR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952" y="898818"/>
            <a:ext cx="1397000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soybeanNONR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621" y="887179"/>
            <a:ext cx="1411287" cy="14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4849850" y="2259968"/>
            <a:ext cx="25908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fr-FR" sz="1100" b="1" dirty="0" err="1" smtClean="0">
                <a:solidFill>
                  <a:srgbClr val="FF3300"/>
                </a:solidFill>
                <a:latin typeface="Arial" panose="020B0604020202020204" pitchFamily="34" charset="0"/>
              </a:rPr>
              <a:t>Soja</a:t>
            </a:r>
            <a:r>
              <a:rPr lang="en-US" altLang="fr-FR" sz="1100" b="1" dirty="0" smtClean="0">
                <a:solidFill>
                  <a:srgbClr val="FF3300"/>
                </a:solidFill>
                <a:latin typeface="Arial" panose="020B0604020202020204" pitchFamily="34" charset="0"/>
              </a:rPr>
              <a:t> OGM</a:t>
            </a:r>
            <a:endParaRPr lang="en-US" altLang="fr-FR" sz="1100" b="1" dirty="0">
              <a:solidFill>
                <a:srgbClr val="FF3300"/>
              </a:solidFill>
              <a:latin typeface="Arial" panose="020B0604020202020204" pitchFamily="34" charset="0"/>
            </a:endParaRPr>
          </a:p>
          <a:p>
            <a:pPr algn="ctr" eaLnBrk="0" hangingPunct="0"/>
            <a:r>
              <a:rPr lang="en-US" altLang="fr-FR" sz="1100" b="1" dirty="0">
                <a:solidFill>
                  <a:srgbClr val="FF3300"/>
                </a:solidFill>
                <a:latin typeface="Arial" panose="020B0604020202020204" pitchFamily="34" charset="0"/>
              </a:rPr>
              <a:t>Roundup Ready™</a:t>
            </a:r>
            <a:r>
              <a:rPr lang="en-US" altLang="fr-FR" sz="1050" dirty="0">
                <a:solidFill>
                  <a:srgbClr val="FF3300"/>
                </a:solidFill>
                <a:latin typeface="Arial" panose="020B0604020202020204" pitchFamily="34" charset="0"/>
              </a:rPr>
              <a:t> </a:t>
            </a:r>
            <a:endParaRPr lang="fr-FR" altLang="fr-FR" sz="1050" dirty="0">
              <a:solidFill>
                <a:srgbClr val="FF330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6823150" y="2229272"/>
            <a:ext cx="24384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fr-FR" sz="1200" b="1" dirty="0" err="1" smtClean="0">
                <a:solidFill>
                  <a:srgbClr val="009999"/>
                </a:solidFill>
                <a:latin typeface="Arial" panose="020B0604020202020204" pitchFamily="34" charset="0"/>
              </a:rPr>
              <a:t>Soja</a:t>
            </a:r>
            <a:r>
              <a:rPr lang="en-US" altLang="fr-FR" sz="1200" b="1" dirty="0" smtClean="0">
                <a:solidFill>
                  <a:srgbClr val="009999"/>
                </a:solidFill>
                <a:latin typeface="Arial" panose="020B0604020202020204" pitchFamily="34" charset="0"/>
              </a:rPr>
              <a:t> </a:t>
            </a:r>
            <a:r>
              <a:rPr lang="en-US" altLang="fr-FR" sz="1200" b="1" dirty="0" err="1" smtClean="0">
                <a:solidFill>
                  <a:srgbClr val="009999"/>
                </a:solidFill>
                <a:latin typeface="Arial" panose="020B0604020202020204" pitchFamily="34" charset="0"/>
              </a:rPr>
              <a:t>conventionnel</a:t>
            </a:r>
            <a:endParaRPr lang="fr-FR" altLang="fr-FR" sz="1200" dirty="0">
              <a:solidFill>
                <a:srgbClr val="009999"/>
              </a:solidFill>
              <a:latin typeface="Arial" panose="020B0604020202020204" pitchFamily="34" charset="0"/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/>
        </p:nvSpPr>
        <p:spPr bwMode="auto">
          <a:xfrm>
            <a:off x="6632540" y="2571591"/>
            <a:ext cx="1383712" cy="634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spcBef>
                <a:spcPct val="20000"/>
              </a:spcBef>
            </a:pPr>
            <a:r>
              <a:rPr lang="fr-FR" altLang="fr-FR" sz="1600" b="1" dirty="0" smtClean="0">
                <a:solidFill>
                  <a:srgbClr val="FF0066"/>
                </a:solidFill>
                <a:latin typeface="Times New Roman" panose="02020603050405020304" pitchFamily="18" charset="0"/>
              </a:rPr>
              <a:t>Bonne </a:t>
            </a:r>
            <a:r>
              <a:rPr lang="fr-FR" altLang="fr-FR" sz="1600" b="1" dirty="0" err="1">
                <a:solidFill>
                  <a:srgbClr val="FF0066"/>
                </a:solidFill>
                <a:latin typeface="Times New Roman" panose="02020603050405020304" pitchFamily="18" charset="0"/>
              </a:rPr>
              <a:t>classif</a:t>
            </a:r>
            <a:r>
              <a:rPr lang="fr-FR" altLang="fr-FR" sz="16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.</a:t>
            </a:r>
          </a:p>
          <a:p>
            <a:pPr eaLnBrk="0" hangingPunct="0">
              <a:spcBef>
                <a:spcPct val="20000"/>
              </a:spcBef>
            </a:pPr>
            <a:r>
              <a:rPr lang="fr-FR" altLang="fr-FR" sz="16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 </a:t>
            </a:r>
            <a:r>
              <a:rPr lang="fr-FR" altLang="fr-FR" sz="1600" b="1" dirty="0" smtClean="0">
                <a:solidFill>
                  <a:srgbClr val="FF0066"/>
                </a:solidFill>
                <a:latin typeface="Times New Roman" panose="02020603050405020304" pitchFamily="18" charset="0"/>
              </a:rPr>
              <a:t>de </a:t>
            </a:r>
            <a:r>
              <a:rPr lang="fr-FR" altLang="fr-FR" sz="1600" b="1" dirty="0">
                <a:solidFill>
                  <a:srgbClr val="FF0066"/>
                </a:solidFill>
                <a:latin typeface="Times New Roman" panose="02020603050405020304" pitchFamily="18" charset="0"/>
              </a:rPr>
              <a:t>92,4%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295" y="3569098"/>
            <a:ext cx="2087245" cy="965814"/>
          </a:xfrm>
          <a:prstGeom prst="rect">
            <a:avLst/>
          </a:prstGeom>
        </p:spPr>
      </p:pic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6491907" y="3749655"/>
            <a:ext cx="24384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fr-FR" sz="1600" b="1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Sélection</a:t>
            </a:r>
            <a:r>
              <a:rPr lang="en-US" altLang="fr-FR" sz="1600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fr-FR" sz="1600" b="1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Phenomique</a:t>
            </a:r>
            <a:endParaRPr lang="fr-FR" altLang="fr-FR" sz="16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51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8"/>
            <a:ext cx="5035314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Sur les plantes:</a:t>
            </a:r>
          </a:p>
          <a:p>
            <a:endParaRPr lang="fr-FR" altLang="fr-FR" sz="1400" dirty="0" smtClean="0"/>
          </a:p>
          <a:p>
            <a:r>
              <a:rPr lang="fr-FR" altLang="fr-FR" sz="1400" dirty="0" smtClean="0"/>
              <a:t>Teneur en azote des feuilles</a:t>
            </a:r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Applications en Agronomie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319" y="2124044"/>
            <a:ext cx="795864" cy="596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54720">
                <a:solidFill>
                  <a:srgbClr val="FF0000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183" y="2990042"/>
            <a:ext cx="2885574" cy="1556224"/>
          </a:xfrm>
          <a:prstGeom prst="rect">
            <a:avLst/>
          </a:prstGeom>
        </p:spPr>
      </p:pic>
      <p:sp>
        <p:nvSpPr>
          <p:cNvPr id="8" name="Rectangle 287"/>
          <p:cNvSpPr>
            <a:spLocks noChangeArrowheads="1"/>
          </p:cNvSpPr>
          <p:nvPr/>
        </p:nvSpPr>
        <p:spPr bwMode="auto">
          <a:xfrm>
            <a:off x="5665292" y="3235493"/>
            <a:ext cx="653502" cy="88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5479"/>
          <a:stretch/>
        </p:blipFill>
        <p:spPr bwMode="auto">
          <a:xfrm>
            <a:off x="2093272" y="1931252"/>
            <a:ext cx="1129698" cy="1131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54720">
                <a:solidFill>
                  <a:srgbClr val="FF0000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748" r="29126"/>
          <a:stretch/>
        </p:blipFill>
        <p:spPr bwMode="auto">
          <a:xfrm>
            <a:off x="3222970" y="1940761"/>
            <a:ext cx="474703" cy="1122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54720">
                <a:solidFill>
                  <a:srgbClr val="FF0000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279"/>
          <a:stretch/>
        </p:blipFill>
        <p:spPr bwMode="auto">
          <a:xfrm>
            <a:off x="3697722" y="1931252"/>
            <a:ext cx="533206" cy="1122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54720">
                <a:solidFill>
                  <a:srgbClr val="FF0000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3985" y="1570429"/>
            <a:ext cx="2524446" cy="1648507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018887" y="1130637"/>
            <a:ext cx="3200296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Estimation de la fusariose</a:t>
            </a:r>
            <a:r>
              <a:rPr lang="fr-FR" sz="1050" dirty="0" smtClean="0"/>
              <a:t> </a:t>
            </a:r>
          </a:p>
          <a:p>
            <a:r>
              <a:rPr lang="fr-FR" sz="1050" dirty="0" smtClean="0"/>
              <a:t>(Thèse Damien </a:t>
            </a:r>
            <a:r>
              <a:rPr lang="fr-FR" sz="1050" dirty="0" err="1" smtClean="0"/>
              <a:t>Vincke</a:t>
            </a:r>
            <a:r>
              <a:rPr lang="fr-FR" sz="1050" dirty="0" smtClean="0"/>
              <a:t> CRA-W)</a:t>
            </a:r>
            <a:endParaRPr lang="fr-FR" sz="14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8887" y="3218936"/>
            <a:ext cx="2434642" cy="167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154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8"/>
            <a:ext cx="5035314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Sur les fruits:</a:t>
            </a:r>
          </a:p>
          <a:p>
            <a:endParaRPr lang="fr-FR" altLang="fr-FR" sz="1400" dirty="0" smtClean="0"/>
          </a:p>
          <a:p>
            <a:r>
              <a:rPr lang="fr-FR" altLang="fr-FR" sz="1400" dirty="0" smtClean="0"/>
              <a:t>Analyse du contenu en sucre de pommes en ligne</a:t>
            </a:r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Applications en Agronomie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5" name="Picture 5" descr="FANTECFruitQualityGrad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0" r="4622" b="13659"/>
          <a:stretch/>
        </p:blipFill>
        <p:spPr>
          <a:xfrm>
            <a:off x="1428548" y="1881352"/>
            <a:ext cx="3090901" cy="184985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568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9"/>
            <a:ext cx="372152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600" dirty="0" smtClean="0"/>
              <a:t>Entrez dans la matrice…</a:t>
            </a:r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Quelles précautions pour traiter les données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5" name="Group 2"/>
          <p:cNvGrpSpPr/>
          <p:nvPr/>
        </p:nvGrpSpPr>
        <p:grpSpPr>
          <a:xfrm>
            <a:off x="-789944" y="1461737"/>
            <a:ext cx="7163110" cy="3601440"/>
            <a:chOff x="1753560" y="957240"/>
            <a:chExt cx="7163110" cy="3601440"/>
          </a:xfrm>
        </p:grpSpPr>
        <p:grpSp>
          <p:nvGrpSpPr>
            <p:cNvPr id="6" name="Group 3"/>
            <p:cNvGrpSpPr/>
            <p:nvPr/>
          </p:nvGrpSpPr>
          <p:grpSpPr>
            <a:xfrm>
              <a:off x="6938640" y="957240"/>
              <a:ext cx="1978030" cy="519120"/>
              <a:chOff x="6938640" y="957240"/>
              <a:chExt cx="1978030" cy="519120"/>
            </a:xfrm>
          </p:grpSpPr>
          <p:sp>
            <p:nvSpPr>
              <p:cNvPr id="69" name="Line 4"/>
              <p:cNvSpPr/>
              <p:nvPr/>
            </p:nvSpPr>
            <p:spPr>
              <a:xfrm>
                <a:off x="6938640" y="1231560"/>
                <a:ext cx="1881360" cy="360"/>
              </a:xfrm>
              <a:prstGeom prst="line">
                <a:avLst/>
              </a:prstGeom>
              <a:ln w="9360">
                <a:solidFill>
                  <a:srgbClr val="1F497D"/>
                </a:solidFill>
                <a:miter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" name="CustomShape 5"/>
              <p:cNvSpPr/>
              <p:nvPr/>
            </p:nvSpPr>
            <p:spPr>
              <a:xfrm>
                <a:off x="7089480" y="957240"/>
                <a:ext cx="1827190" cy="519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700"/>
                  </a:spcBef>
                  <a:buNone/>
                </a:pPr>
                <a:r>
                  <a:rPr lang="fr-FR" sz="1400" b="1" strike="noStrike" spc="-1" dirty="0" smtClean="0">
                    <a:solidFill>
                      <a:srgbClr val="800080"/>
                    </a:solidFill>
                    <a:latin typeface="바탕"/>
                    <a:ea typeface="DejaVu Sans"/>
                  </a:rPr>
                  <a:t>Longueurs d’onde</a:t>
                </a:r>
                <a:endParaRPr lang="fr-FR" sz="1400" b="0" strike="noStrike" spc="-1" dirty="0">
                  <a:latin typeface="Arial"/>
                </a:endParaRPr>
              </a:p>
            </p:txBody>
          </p:sp>
        </p:grpSp>
        <p:grpSp>
          <p:nvGrpSpPr>
            <p:cNvPr id="8" name="Group 6"/>
            <p:cNvGrpSpPr/>
            <p:nvPr/>
          </p:nvGrpSpPr>
          <p:grpSpPr>
            <a:xfrm>
              <a:off x="1753560" y="1299960"/>
              <a:ext cx="7027200" cy="3258720"/>
              <a:chOff x="1753560" y="1299960"/>
              <a:chExt cx="7027200" cy="3258720"/>
            </a:xfrm>
          </p:grpSpPr>
          <p:grpSp>
            <p:nvGrpSpPr>
              <p:cNvPr id="9" name="Group 7"/>
              <p:cNvGrpSpPr/>
              <p:nvPr/>
            </p:nvGrpSpPr>
            <p:grpSpPr>
              <a:xfrm>
                <a:off x="1756440" y="1416960"/>
                <a:ext cx="143280" cy="230760"/>
                <a:chOff x="1756440" y="1416960"/>
                <a:chExt cx="143280" cy="230760"/>
              </a:xfrm>
            </p:grpSpPr>
            <p:grpSp>
              <p:nvGrpSpPr>
                <p:cNvPr id="64" name="Group 8"/>
                <p:cNvGrpSpPr/>
                <p:nvPr/>
              </p:nvGrpSpPr>
              <p:grpSpPr>
                <a:xfrm>
                  <a:off x="1756440" y="1416960"/>
                  <a:ext cx="143280" cy="230760"/>
                  <a:chOff x="1756440" y="1416960"/>
                  <a:chExt cx="143280" cy="230760"/>
                </a:xfrm>
              </p:grpSpPr>
              <p:sp>
                <p:nvSpPr>
                  <p:cNvPr id="66" name="Line 9"/>
                  <p:cNvSpPr/>
                  <p:nvPr/>
                </p:nvSpPr>
                <p:spPr>
                  <a:xfrm>
                    <a:off x="1756440" y="1437120"/>
                    <a:ext cx="70920" cy="20592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67" name="Line 10"/>
                  <p:cNvSpPr/>
                  <p:nvPr/>
                </p:nvSpPr>
                <p:spPr>
                  <a:xfrm>
                    <a:off x="1827360" y="1416960"/>
                    <a:ext cx="70920" cy="20592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68" name="Line 11"/>
                  <p:cNvSpPr/>
                  <p:nvPr/>
                </p:nvSpPr>
                <p:spPr>
                  <a:xfrm flipV="1">
                    <a:off x="1831680" y="1628280"/>
                    <a:ext cx="68040" cy="1944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65" name="CustomShape 12"/>
                <p:cNvSpPr/>
                <p:nvPr/>
              </p:nvSpPr>
              <p:spPr>
                <a:xfrm rot="20545800">
                  <a:off x="1790640" y="1436040"/>
                  <a:ext cx="66600" cy="202320"/>
                </a:xfrm>
                <a:prstGeom prst="rect">
                  <a:avLst/>
                </a:prstGeom>
                <a:solidFill>
                  <a:srgbClr val="CCFFFF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grpSp>
            <p:nvGrpSpPr>
              <p:cNvPr id="11" name="Group 16"/>
              <p:cNvGrpSpPr/>
              <p:nvPr/>
            </p:nvGrpSpPr>
            <p:grpSpPr>
              <a:xfrm>
                <a:off x="4098960" y="1299960"/>
                <a:ext cx="2693880" cy="2808000"/>
                <a:chOff x="4098960" y="1299960"/>
                <a:chExt cx="2693880" cy="2808000"/>
              </a:xfrm>
            </p:grpSpPr>
            <p:sp>
              <p:nvSpPr>
                <p:cNvPr id="60" name="CustomShape 17"/>
                <p:cNvSpPr/>
                <p:nvPr/>
              </p:nvSpPr>
              <p:spPr>
                <a:xfrm>
                  <a:off x="4170240" y="1368720"/>
                  <a:ext cx="2622600" cy="26816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700"/>
                    </a:spcBef>
                    <a:buNone/>
                  </a:pPr>
                  <a:r>
                    <a:rPr lang="fr-FR" sz="1400" b="0" strike="noStrike" spc="-1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1,1 </a:t>
                  </a:r>
                  <a:r>
                    <a:rPr lang="fr-FR" sz="1400" b="0" strike="noStrike" spc="-1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1,2 </a:t>
                  </a:r>
                  <a:r>
                    <a:rPr lang="fr-FR" sz="1400" b="0" strike="noStrike" spc="-1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1,3 </a:t>
                  </a:r>
                  <a:r>
                    <a:rPr lang="fr-FR" sz="1400" b="0" strike="noStrike" spc="-1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1,4 </a:t>
                  </a:r>
                  <a:r>
                    <a:rPr lang="fr-FR" sz="1400" b="0" strike="noStrike" spc="-1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1,5  … </a:t>
                  </a:r>
                  <a:r>
                    <a:rPr lang="fr-FR" sz="1400" b="0" strike="noStrike" spc="-1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1.p </a:t>
                  </a:r>
                  <a:endParaRPr lang="fr-FR" sz="1400" b="0" strike="noStrike" spc="-1" dirty="0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spcBef>
                      <a:spcPts val="700"/>
                    </a:spcBef>
                    <a:buNone/>
                  </a:pPr>
                  <a:r>
                    <a:rPr lang="fr-FR" sz="1400" b="0" strike="noStrike" spc="-1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2,1	…	        </a:t>
                  </a:r>
                  <a:r>
                    <a:rPr lang="fr-FR" sz="1400" b="0" strike="noStrike" spc="-1" dirty="0" err="1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 err="1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n,p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 </a:t>
                  </a:r>
                  <a:endParaRPr lang="fr-FR" sz="1400" b="0" strike="noStrike" spc="-1" dirty="0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spcBef>
                      <a:spcPts val="700"/>
                    </a:spcBef>
                    <a:buNone/>
                  </a:pPr>
                  <a:r>
                    <a:rPr lang="fr-FR" sz="1400" b="0" strike="noStrike" spc="-1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3,1	…	        </a:t>
                  </a:r>
                  <a:r>
                    <a:rPr lang="fr-FR" sz="1400" b="0" strike="noStrike" spc="-1" dirty="0" err="1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 err="1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n,p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 </a:t>
                  </a:r>
                  <a:endParaRPr lang="fr-FR" sz="1400" b="0" strike="noStrike" spc="-1" dirty="0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spcBef>
                      <a:spcPts val="700"/>
                    </a:spcBef>
                    <a:buNone/>
                  </a:pPr>
                  <a:r>
                    <a:rPr lang="fr-FR" sz="1400" b="0" strike="noStrike" spc="-1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4.1	…	        </a:t>
                  </a:r>
                  <a:r>
                    <a:rPr lang="fr-FR" sz="1400" b="0" strike="noStrike" spc="-1" dirty="0" err="1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 err="1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n,p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 </a:t>
                  </a:r>
                  <a:endParaRPr lang="fr-FR" sz="1400" b="0" strike="noStrike" spc="-1" dirty="0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spcBef>
                      <a:spcPts val="700"/>
                    </a:spcBef>
                    <a:buNone/>
                  </a:pPr>
                  <a:r>
                    <a:rPr lang="fr-FR" sz="1400" b="0" strike="noStrike" spc="-1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5.1	…	        </a:t>
                  </a:r>
                  <a:r>
                    <a:rPr lang="fr-FR" sz="1400" b="0" strike="noStrike" spc="-1" dirty="0" err="1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 err="1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n,p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 </a:t>
                  </a:r>
                  <a:endParaRPr lang="fr-FR" sz="1400" b="0" strike="noStrike" spc="-1" dirty="0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spcBef>
                      <a:spcPts val="700"/>
                    </a:spcBef>
                    <a:buNone/>
                  </a:pP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…</a:t>
                  </a:r>
                  <a:endParaRPr lang="fr-FR" sz="1400" b="0" strike="noStrike" spc="-1" dirty="0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spcBef>
                      <a:spcPts val="700"/>
                    </a:spcBef>
                    <a:buNone/>
                  </a:pP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…</a:t>
                  </a:r>
                  <a:endParaRPr lang="fr-FR" sz="1400" b="0" strike="noStrike" spc="-1" dirty="0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spcBef>
                      <a:spcPts val="700"/>
                    </a:spcBef>
                    <a:buNone/>
                  </a:pPr>
                  <a:r>
                    <a:rPr lang="fr-FR" sz="1400" b="0" strike="noStrike" spc="-1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n.1	…	        </a:t>
                  </a:r>
                  <a:r>
                    <a:rPr lang="fr-FR" sz="1400" b="0" strike="noStrike" spc="-1" dirty="0" err="1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 err="1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n,p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 </a:t>
                  </a:r>
                  <a:endParaRPr lang="fr-FR" sz="1400" b="0" strike="noStrike" spc="-1" dirty="0">
                    <a:latin typeface="Arial"/>
                  </a:endParaRPr>
                </a:p>
              </p:txBody>
            </p:sp>
            <p:sp>
              <p:nvSpPr>
                <p:cNvPr id="61" name="CustomShape 18"/>
                <p:cNvSpPr/>
                <p:nvPr/>
              </p:nvSpPr>
              <p:spPr>
                <a:xfrm>
                  <a:off x="4098960" y="1299960"/>
                  <a:ext cx="2693880" cy="2808000"/>
                </a:xfrm>
                <a:prstGeom prst="bracketPair">
                  <a:avLst>
                    <a:gd name="adj" fmla="val 16667"/>
                  </a:avLst>
                </a:prstGeom>
                <a:noFill/>
                <a:ln w="9360">
                  <a:solidFill>
                    <a:srgbClr val="000000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grpSp>
            <p:nvGrpSpPr>
              <p:cNvPr id="12" name="Group 19"/>
              <p:cNvGrpSpPr/>
              <p:nvPr/>
            </p:nvGrpSpPr>
            <p:grpSpPr>
              <a:xfrm>
                <a:off x="1753560" y="1802880"/>
                <a:ext cx="143280" cy="230760"/>
                <a:chOff x="1753560" y="1802880"/>
                <a:chExt cx="143280" cy="230760"/>
              </a:xfrm>
            </p:grpSpPr>
            <p:grpSp>
              <p:nvGrpSpPr>
                <p:cNvPr id="55" name="Group 20"/>
                <p:cNvGrpSpPr/>
                <p:nvPr/>
              </p:nvGrpSpPr>
              <p:grpSpPr>
                <a:xfrm>
                  <a:off x="1753560" y="1802880"/>
                  <a:ext cx="143280" cy="230760"/>
                  <a:chOff x="1753560" y="1802880"/>
                  <a:chExt cx="143280" cy="230760"/>
                </a:xfrm>
              </p:grpSpPr>
              <p:sp>
                <p:nvSpPr>
                  <p:cNvPr id="57" name="Line 21"/>
                  <p:cNvSpPr/>
                  <p:nvPr/>
                </p:nvSpPr>
                <p:spPr>
                  <a:xfrm>
                    <a:off x="1753560" y="1823040"/>
                    <a:ext cx="70560" cy="20592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58" name="Line 22"/>
                  <p:cNvSpPr/>
                  <p:nvPr/>
                </p:nvSpPr>
                <p:spPr>
                  <a:xfrm>
                    <a:off x="1824120" y="1802880"/>
                    <a:ext cx="71280" cy="20592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59" name="Line 23"/>
                  <p:cNvSpPr/>
                  <p:nvPr/>
                </p:nvSpPr>
                <p:spPr>
                  <a:xfrm flipV="1">
                    <a:off x="1828800" y="2013840"/>
                    <a:ext cx="68040" cy="1980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56" name="CustomShape 24"/>
                <p:cNvSpPr/>
                <p:nvPr/>
              </p:nvSpPr>
              <p:spPr>
                <a:xfrm rot="20545800">
                  <a:off x="1787760" y="1821600"/>
                  <a:ext cx="66600" cy="202320"/>
                </a:xfrm>
                <a:prstGeom prst="rect">
                  <a:avLst/>
                </a:prstGeom>
                <a:solidFill>
                  <a:srgbClr val="CCECFF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grpSp>
            <p:nvGrpSpPr>
              <p:cNvPr id="13" name="Group 25"/>
              <p:cNvGrpSpPr/>
              <p:nvPr/>
            </p:nvGrpSpPr>
            <p:grpSpPr>
              <a:xfrm>
                <a:off x="1753560" y="2157120"/>
                <a:ext cx="143280" cy="230760"/>
                <a:chOff x="1753560" y="2157120"/>
                <a:chExt cx="143280" cy="230760"/>
              </a:xfrm>
            </p:grpSpPr>
            <p:grpSp>
              <p:nvGrpSpPr>
                <p:cNvPr id="50" name="Group 26"/>
                <p:cNvGrpSpPr/>
                <p:nvPr/>
              </p:nvGrpSpPr>
              <p:grpSpPr>
                <a:xfrm>
                  <a:off x="1753560" y="2157120"/>
                  <a:ext cx="143280" cy="230760"/>
                  <a:chOff x="1753560" y="2157120"/>
                  <a:chExt cx="143280" cy="230760"/>
                </a:xfrm>
              </p:grpSpPr>
              <p:sp>
                <p:nvSpPr>
                  <p:cNvPr id="52" name="Line 27"/>
                  <p:cNvSpPr/>
                  <p:nvPr/>
                </p:nvSpPr>
                <p:spPr>
                  <a:xfrm>
                    <a:off x="1753560" y="2177280"/>
                    <a:ext cx="70560" cy="20556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53" name="Line 28"/>
                  <p:cNvSpPr/>
                  <p:nvPr/>
                </p:nvSpPr>
                <p:spPr>
                  <a:xfrm>
                    <a:off x="1824120" y="2157120"/>
                    <a:ext cx="71280" cy="20592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54" name="Line 29"/>
                  <p:cNvSpPr/>
                  <p:nvPr/>
                </p:nvSpPr>
                <p:spPr>
                  <a:xfrm flipV="1">
                    <a:off x="1828800" y="2368440"/>
                    <a:ext cx="68040" cy="1944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51" name="CustomShape 30"/>
                <p:cNvSpPr/>
                <p:nvPr/>
              </p:nvSpPr>
              <p:spPr>
                <a:xfrm rot="20545800">
                  <a:off x="1787760" y="2176200"/>
                  <a:ext cx="66600" cy="202320"/>
                </a:xfrm>
                <a:prstGeom prst="rect">
                  <a:avLst/>
                </a:prstGeom>
                <a:solidFill>
                  <a:srgbClr val="CCCCFF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grpSp>
            <p:nvGrpSpPr>
              <p:cNvPr id="14" name="Group 31"/>
              <p:cNvGrpSpPr/>
              <p:nvPr/>
            </p:nvGrpSpPr>
            <p:grpSpPr>
              <a:xfrm>
                <a:off x="1756440" y="2551320"/>
                <a:ext cx="143280" cy="230760"/>
                <a:chOff x="1756440" y="2551320"/>
                <a:chExt cx="143280" cy="230760"/>
              </a:xfrm>
            </p:grpSpPr>
            <p:grpSp>
              <p:nvGrpSpPr>
                <p:cNvPr id="45" name="Group 32"/>
                <p:cNvGrpSpPr/>
                <p:nvPr/>
              </p:nvGrpSpPr>
              <p:grpSpPr>
                <a:xfrm>
                  <a:off x="1756440" y="2551320"/>
                  <a:ext cx="143280" cy="230760"/>
                  <a:chOff x="1756440" y="2551320"/>
                  <a:chExt cx="143280" cy="230760"/>
                </a:xfrm>
              </p:grpSpPr>
              <p:sp>
                <p:nvSpPr>
                  <p:cNvPr id="47" name="Line 33"/>
                  <p:cNvSpPr/>
                  <p:nvPr/>
                </p:nvSpPr>
                <p:spPr>
                  <a:xfrm>
                    <a:off x="1756440" y="2571480"/>
                    <a:ext cx="70920" cy="20592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48" name="Line 34"/>
                  <p:cNvSpPr/>
                  <p:nvPr/>
                </p:nvSpPr>
                <p:spPr>
                  <a:xfrm>
                    <a:off x="1827360" y="2551320"/>
                    <a:ext cx="70920" cy="20592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49" name="Line 35"/>
                  <p:cNvSpPr/>
                  <p:nvPr/>
                </p:nvSpPr>
                <p:spPr>
                  <a:xfrm flipV="1">
                    <a:off x="1831680" y="2762640"/>
                    <a:ext cx="68040" cy="1944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46" name="CustomShape 36"/>
                <p:cNvSpPr/>
                <p:nvPr/>
              </p:nvSpPr>
              <p:spPr>
                <a:xfrm rot="20545800">
                  <a:off x="1790640" y="2570400"/>
                  <a:ext cx="66600" cy="202320"/>
                </a:xfrm>
                <a:prstGeom prst="rect">
                  <a:avLst/>
                </a:prstGeom>
                <a:solidFill>
                  <a:srgbClr val="CC99FF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grpSp>
            <p:nvGrpSpPr>
              <p:cNvPr id="16" name="Group 37"/>
              <p:cNvGrpSpPr/>
              <p:nvPr/>
            </p:nvGrpSpPr>
            <p:grpSpPr>
              <a:xfrm>
                <a:off x="1756440" y="2903040"/>
                <a:ext cx="143280" cy="230760"/>
                <a:chOff x="1756440" y="2903040"/>
                <a:chExt cx="143280" cy="230760"/>
              </a:xfrm>
            </p:grpSpPr>
            <p:grpSp>
              <p:nvGrpSpPr>
                <p:cNvPr id="40" name="Group 38"/>
                <p:cNvGrpSpPr/>
                <p:nvPr/>
              </p:nvGrpSpPr>
              <p:grpSpPr>
                <a:xfrm>
                  <a:off x="1756440" y="2903040"/>
                  <a:ext cx="143280" cy="230760"/>
                  <a:chOff x="1756440" y="2903040"/>
                  <a:chExt cx="143280" cy="230760"/>
                </a:xfrm>
              </p:grpSpPr>
              <p:sp>
                <p:nvSpPr>
                  <p:cNvPr id="42" name="Line 39"/>
                  <p:cNvSpPr/>
                  <p:nvPr/>
                </p:nvSpPr>
                <p:spPr>
                  <a:xfrm>
                    <a:off x="1756440" y="2923200"/>
                    <a:ext cx="70920" cy="20556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43" name="Line 40"/>
                  <p:cNvSpPr/>
                  <p:nvPr/>
                </p:nvSpPr>
                <p:spPr>
                  <a:xfrm>
                    <a:off x="1827360" y="2903040"/>
                    <a:ext cx="70920" cy="20592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44" name="Line 41"/>
                  <p:cNvSpPr/>
                  <p:nvPr/>
                </p:nvSpPr>
                <p:spPr>
                  <a:xfrm flipV="1">
                    <a:off x="1831680" y="3114000"/>
                    <a:ext cx="68040" cy="1980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41" name="CustomShape 42"/>
                <p:cNvSpPr/>
                <p:nvPr/>
              </p:nvSpPr>
              <p:spPr>
                <a:xfrm rot="20545800">
                  <a:off x="1790280" y="2921760"/>
                  <a:ext cx="66600" cy="202680"/>
                </a:xfrm>
                <a:prstGeom prst="rect">
                  <a:avLst/>
                </a:prstGeom>
                <a:solidFill>
                  <a:srgbClr val="CC00FF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grpSp>
            <p:nvGrpSpPr>
              <p:cNvPr id="17" name="Group 43"/>
              <p:cNvGrpSpPr/>
              <p:nvPr/>
            </p:nvGrpSpPr>
            <p:grpSpPr>
              <a:xfrm>
                <a:off x="1753560" y="3777480"/>
                <a:ext cx="143280" cy="230400"/>
                <a:chOff x="1753560" y="3777480"/>
                <a:chExt cx="143280" cy="230400"/>
              </a:xfrm>
            </p:grpSpPr>
            <p:grpSp>
              <p:nvGrpSpPr>
                <p:cNvPr id="35" name="Group 44"/>
                <p:cNvGrpSpPr/>
                <p:nvPr/>
              </p:nvGrpSpPr>
              <p:grpSpPr>
                <a:xfrm>
                  <a:off x="1753560" y="3777480"/>
                  <a:ext cx="143280" cy="230400"/>
                  <a:chOff x="1753560" y="3777480"/>
                  <a:chExt cx="143280" cy="230400"/>
                </a:xfrm>
              </p:grpSpPr>
              <p:sp>
                <p:nvSpPr>
                  <p:cNvPr id="37" name="Line 45"/>
                  <p:cNvSpPr/>
                  <p:nvPr/>
                </p:nvSpPr>
                <p:spPr>
                  <a:xfrm>
                    <a:off x="1753560" y="3797640"/>
                    <a:ext cx="70560" cy="20556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38" name="Line 46"/>
                  <p:cNvSpPr/>
                  <p:nvPr/>
                </p:nvSpPr>
                <p:spPr>
                  <a:xfrm>
                    <a:off x="1824120" y="3777480"/>
                    <a:ext cx="71280" cy="20556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39" name="Line 47"/>
                  <p:cNvSpPr/>
                  <p:nvPr/>
                </p:nvSpPr>
                <p:spPr>
                  <a:xfrm flipV="1">
                    <a:off x="1828800" y="3988440"/>
                    <a:ext cx="68040" cy="1944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36" name="CustomShape 48"/>
                <p:cNvSpPr/>
                <p:nvPr/>
              </p:nvSpPr>
              <p:spPr>
                <a:xfrm rot="20545800">
                  <a:off x="1787760" y="3796200"/>
                  <a:ext cx="66600" cy="202320"/>
                </a:xfrm>
                <a:prstGeom prst="rect">
                  <a:avLst/>
                </a:prstGeom>
                <a:solidFill>
                  <a:srgbClr val="FF505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18" name="CustomShape 49"/>
              <p:cNvSpPr/>
              <p:nvPr/>
            </p:nvSpPr>
            <p:spPr>
              <a:xfrm>
                <a:off x="6956640" y="1368720"/>
                <a:ext cx="1824120" cy="33588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99">
                    <a:moveTo>
                      <a:pt x="0" y="629"/>
                    </a:moveTo>
                    <a:cubicBezTo>
                      <a:pt x="20" y="628"/>
                      <a:pt x="93" y="632"/>
                      <a:pt x="120" y="615"/>
                    </a:cubicBezTo>
                    <a:cubicBezTo>
                      <a:pt x="147" y="598"/>
                      <a:pt x="146" y="547"/>
                      <a:pt x="162" y="525"/>
                    </a:cubicBezTo>
                    <a:cubicBezTo>
                      <a:pt x="178" y="503"/>
                      <a:pt x="201" y="467"/>
                      <a:pt x="216" y="483"/>
                    </a:cubicBezTo>
                    <a:cubicBezTo>
                      <a:pt x="231" y="499"/>
                      <a:pt x="234" y="603"/>
                      <a:pt x="252" y="621"/>
                    </a:cubicBezTo>
                    <a:cubicBezTo>
                      <a:pt x="270" y="639"/>
                      <a:pt x="306" y="590"/>
                      <a:pt x="324" y="591"/>
                    </a:cubicBezTo>
                    <a:cubicBezTo>
                      <a:pt x="342" y="592"/>
                      <a:pt x="346" y="626"/>
                      <a:pt x="360" y="627"/>
                    </a:cubicBezTo>
                    <a:cubicBezTo>
                      <a:pt x="374" y="628"/>
                      <a:pt x="392" y="597"/>
                      <a:pt x="408" y="597"/>
                    </a:cubicBezTo>
                    <a:cubicBezTo>
                      <a:pt x="424" y="597"/>
                      <a:pt x="422" y="653"/>
                      <a:pt x="456" y="627"/>
                    </a:cubicBezTo>
                    <a:cubicBezTo>
                      <a:pt x="490" y="601"/>
                      <a:pt x="578" y="462"/>
                      <a:pt x="612" y="441"/>
                    </a:cubicBezTo>
                    <a:cubicBezTo>
                      <a:pt x="646" y="420"/>
                      <a:pt x="638" y="526"/>
                      <a:pt x="660" y="501"/>
                    </a:cubicBezTo>
                    <a:cubicBezTo>
                      <a:pt x="682" y="476"/>
                      <a:pt x="714" y="369"/>
                      <a:pt x="744" y="291"/>
                    </a:cubicBezTo>
                    <a:cubicBezTo>
                      <a:pt x="774" y="213"/>
                      <a:pt x="813" y="66"/>
                      <a:pt x="840" y="33"/>
                    </a:cubicBezTo>
                    <a:cubicBezTo>
                      <a:pt x="867" y="0"/>
                      <a:pt x="887" y="34"/>
                      <a:pt x="906" y="93"/>
                    </a:cubicBezTo>
                    <a:cubicBezTo>
                      <a:pt x="925" y="152"/>
                      <a:pt x="924" y="292"/>
                      <a:pt x="954" y="387"/>
                    </a:cubicBezTo>
                    <a:cubicBezTo>
                      <a:pt x="984" y="482"/>
                      <a:pt x="1041" y="631"/>
                      <a:pt x="1086" y="665"/>
                    </a:cubicBezTo>
                    <a:cubicBezTo>
                      <a:pt x="1131" y="699"/>
                      <a:pt x="1169" y="606"/>
                      <a:pt x="1224" y="593"/>
                    </a:cubicBezTo>
                    <a:cubicBezTo>
                      <a:pt x="1279" y="580"/>
                      <a:pt x="1376" y="588"/>
                      <a:pt x="1416" y="587"/>
                    </a:cubicBezTo>
                  </a:path>
                </a:pathLst>
              </a:custGeom>
              <a:noFill/>
              <a:ln w="28440" cap="rnd">
                <a:solidFill>
                  <a:srgbClr val="CCFFFF"/>
                </a:solidFill>
                <a:prstDash val="sysDot"/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9" name="CustomShape 50"/>
              <p:cNvSpPr/>
              <p:nvPr/>
            </p:nvSpPr>
            <p:spPr>
              <a:xfrm>
                <a:off x="6939000" y="1711440"/>
                <a:ext cx="1824120" cy="33588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99">
                    <a:moveTo>
                      <a:pt x="0" y="629"/>
                    </a:moveTo>
                    <a:cubicBezTo>
                      <a:pt x="20" y="628"/>
                      <a:pt x="93" y="632"/>
                      <a:pt x="120" y="615"/>
                    </a:cubicBezTo>
                    <a:cubicBezTo>
                      <a:pt x="147" y="598"/>
                      <a:pt x="146" y="547"/>
                      <a:pt x="162" y="525"/>
                    </a:cubicBezTo>
                    <a:cubicBezTo>
                      <a:pt x="178" y="503"/>
                      <a:pt x="201" y="467"/>
                      <a:pt x="216" y="483"/>
                    </a:cubicBezTo>
                    <a:cubicBezTo>
                      <a:pt x="231" y="499"/>
                      <a:pt x="234" y="603"/>
                      <a:pt x="252" y="621"/>
                    </a:cubicBezTo>
                    <a:cubicBezTo>
                      <a:pt x="270" y="639"/>
                      <a:pt x="306" y="590"/>
                      <a:pt x="324" y="591"/>
                    </a:cubicBezTo>
                    <a:cubicBezTo>
                      <a:pt x="342" y="592"/>
                      <a:pt x="346" y="626"/>
                      <a:pt x="360" y="627"/>
                    </a:cubicBezTo>
                    <a:cubicBezTo>
                      <a:pt x="374" y="628"/>
                      <a:pt x="392" y="597"/>
                      <a:pt x="408" y="597"/>
                    </a:cubicBezTo>
                    <a:cubicBezTo>
                      <a:pt x="424" y="597"/>
                      <a:pt x="422" y="653"/>
                      <a:pt x="456" y="627"/>
                    </a:cubicBezTo>
                    <a:cubicBezTo>
                      <a:pt x="490" y="601"/>
                      <a:pt x="578" y="462"/>
                      <a:pt x="612" y="441"/>
                    </a:cubicBezTo>
                    <a:cubicBezTo>
                      <a:pt x="646" y="420"/>
                      <a:pt x="638" y="526"/>
                      <a:pt x="660" y="501"/>
                    </a:cubicBezTo>
                    <a:cubicBezTo>
                      <a:pt x="682" y="476"/>
                      <a:pt x="714" y="369"/>
                      <a:pt x="744" y="291"/>
                    </a:cubicBezTo>
                    <a:cubicBezTo>
                      <a:pt x="774" y="213"/>
                      <a:pt x="813" y="66"/>
                      <a:pt x="840" y="33"/>
                    </a:cubicBezTo>
                    <a:cubicBezTo>
                      <a:pt x="867" y="0"/>
                      <a:pt x="887" y="34"/>
                      <a:pt x="906" y="93"/>
                    </a:cubicBezTo>
                    <a:cubicBezTo>
                      <a:pt x="925" y="152"/>
                      <a:pt x="924" y="292"/>
                      <a:pt x="954" y="387"/>
                    </a:cubicBezTo>
                    <a:cubicBezTo>
                      <a:pt x="984" y="482"/>
                      <a:pt x="1041" y="631"/>
                      <a:pt x="1086" y="665"/>
                    </a:cubicBezTo>
                    <a:cubicBezTo>
                      <a:pt x="1131" y="699"/>
                      <a:pt x="1169" y="606"/>
                      <a:pt x="1224" y="593"/>
                    </a:cubicBezTo>
                    <a:cubicBezTo>
                      <a:pt x="1279" y="580"/>
                      <a:pt x="1376" y="588"/>
                      <a:pt x="1416" y="587"/>
                    </a:cubicBezTo>
                  </a:path>
                </a:pathLst>
              </a:custGeom>
              <a:noFill/>
              <a:ln w="28440" cap="rnd">
                <a:solidFill>
                  <a:srgbClr val="CCECFF"/>
                </a:solidFill>
                <a:prstDash val="sysDot"/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0" name="CustomShape 51"/>
              <p:cNvSpPr/>
              <p:nvPr/>
            </p:nvSpPr>
            <p:spPr>
              <a:xfrm>
                <a:off x="6939000" y="2097360"/>
                <a:ext cx="1824120" cy="33588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99">
                    <a:moveTo>
                      <a:pt x="0" y="629"/>
                    </a:moveTo>
                    <a:cubicBezTo>
                      <a:pt x="20" y="628"/>
                      <a:pt x="93" y="632"/>
                      <a:pt x="120" y="615"/>
                    </a:cubicBezTo>
                    <a:cubicBezTo>
                      <a:pt x="147" y="598"/>
                      <a:pt x="146" y="547"/>
                      <a:pt x="162" y="525"/>
                    </a:cubicBezTo>
                    <a:cubicBezTo>
                      <a:pt x="178" y="503"/>
                      <a:pt x="201" y="467"/>
                      <a:pt x="216" y="483"/>
                    </a:cubicBezTo>
                    <a:cubicBezTo>
                      <a:pt x="231" y="499"/>
                      <a:pt x="234" y="603"/>
                      <a:pt x="252" y="621"/>
                    </a:cubicBezTo>
                    <a:cubicBezTo>
                      <a:pt x="270" y="639"/>
                      <a:pt x="306" y="590"/>
                      <a:pt x="324" y="591"/>
                    </a:cubicBezTo>
                    <a:cubicBezTo>
                      <a:pt x="342" y="592"/>
                      <a:pt x="346" y="626"/>
                      <a:pt x="360" y="627"/>
                    </a:cubicBezTo>
                    <a:cubicBezTo>
                      <a:pt x="374" y="628"/>
                      <a:pt x="392" y="597"/>
                      <a:pt x="408" y="597"/>
                    </a:cubicBezTo>
                    <a:cubicBezTo>
                      <a:pt x="424" y="597"/>
                      <a:pt x="422" y="653"/>
                      <a:pt x="456" y="627"/>
                    </a:cubicBezTo>
                    <a:cubicBezTo>
                      <a:pt x="490" y="601"/>
                      <a:pt x="578" y="462"/>
                      <a:pt x="612" y="441"/>
                    </a:cubicBezTo>
                    <a:cubicBezTo>
                      <a:pt x="646" y="420"/>
                      <a:pt x="638" y="526"/>
                      <a:pt x="660" y="501"/>
                    </a:cubicBezTo>
                    <a:cubicBezTo>
                      <a:pt x="682" y="476"/>
                      <a:pt x="714" y="369"/>
                      <a:pt x="744" y="291"/>
                    </a:cubicBezTo>
                    <a:cubicBezTo>
                      <a:pt x="774" y="213"/>
                      <a:pt x="813" y="66"/>
                      <a:pt x="840" y="33"/>
                    </a:cubicBezTo>
                    <a:cubicBezTo>
                      <a:pt x="867" y="0"/>
                      <a:pt x="887" y="34"/>
                      <a:pt x="906" y="93"/>
                    </a:cubicBezTo>
                    <a:cubicBezTo>
                      <a:pt x="925" y="152"/>
                      <a:pt x="924" y="292"/>
                      <a:pt x="954" y="387"/>
                    </a:cubicBezTo>
                    <a:cubicBezTo>
                      <a:pt x="984" y="482"/>
                      <a:pt x="1041" y="631"/>
                      <a:pt x="1086" y="665"/>
                    </a:cubicBezTo>
                    <a:cubicBezTo>
                      <a:pt x="1131" y="699"/>
                      <a:pt x="1169" y="606"/>
                      <a:pt x="1224" y="593"/>
                    </a:cubicBezTo>
                    <a:cubicBezTo>
                      <a:pt x="1279" y="580"/>
                      <a:pt x="1376" y="588"/>
                      <a:pt x="1416" y="587"/>
                    </a:cubicBezTo>
                  </a:path>
                </a:pathLst>
              </a:custGeom>
              <a:noFill/>
              <a:ln w="28440" cap="rnd">
                <a:solidFill>
                  <a:srgbClr val="CCCCFF"/>
                </a:solidFill>
                <a:prstDash val="sysDot"/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1" name="CustomShape 52"/>
              <p:cNvSpPr/>
              <p:nvPr/>
            </p:nvSpPr>
            <p:spPr>
              <a:xfrm>
                <a:off x="6939000" y="2466000"/>
                <a:ext cx="1824120" cy="33624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99">
                    <a:moveTo>
                      <a:pt x="0" y="629"/>
                    </a:moveTo>
                    <a:cubicBezTo>
                      <a:pt x="20" y="628"/>
                      <a:pt x="93" y="632"/>
                      <a:pt x="120" y="615"/>
                    </a:cubicBezTo>
                    <a:cubicBezTo>
                      <a:pt x="147" y="598"/>
                      <a:pt x="146" y="547"/>
                      <a:pt x="162" y="525"/>
                    </a:cubicBezTo>
                    <a:cubicBezTo>
                      <a:pt x="178" y="503"/>
                      <a:pt x="201" y="467"/>
                      <a:pt x="216" y="483"/>
                    </a:cubicBezTo>
                    <a:cubicBezTo>
                      <a:pt x="231" y="499"/>
                      <a:pt x="234" y="603"/>
                      <a:pt x="252" y="621"/>
                    </a:cubicBezTo>
                    <a:cubicBezTo>
                      <a:pt x="270" y="639"/>
                      <a:pt x="306" y="590"/>
                      <a:pt x="324" y="591"/>
                    </a:cubicBezTo>
                    <a:cubicBezTo>
                      <a:pt x="342" y="592"/>
                      <a:pt x="346" y="626"/>
                      <a:pt x="360" y="627"/>
                    </a:cubicBezTo>
                    <a:cubicBezTo>
                      <a:pt x="374" y="628"/>
                      <a:pt x="392" y="597"/>
                      <a:pt x="408" y="597"/>
                    </a:cubicBezTo>
                    <a:cubicBezTo>
                      <a:pt x="424" y="597"/>
                      <a:pt x="422" y="653"/>
                      <a:pt x="456" y="627"/>
                    </a:cubicBezTo>
                    <a:cubicBezTo>
                      <a:pt x="490" y="601"/>
                      <a:pt x="578" y="462"/>
                      <a:pt x="612" y="441"/>
                    </a:cubicBezTo>
                    <a:cubicBezTo>
                      <a:pt x="646" y="420"/>
                      <a:pt x="638" y="526"/>
                      <a:pt x="660" y="501"/>
                    </a:cubicBezTo>
                    <a:cubicBezTo>
                      <a:pt x="682" y="476"/>
                      <a:pt x="714" y="369"/>
                      <a:pt x="744" y="291"/>
                    </a:cubicBezTo>
                    <a:cubicBezTo>
                      <a:pt x="774" y="213"/>
                      <a:pt x="813" y="66"/>
                      <a:pt x="840" y="33"/>
                    </a:cubicBezTo>
                    <a:cubicBezTo>
                      <a:pt x="867" y="0"/>
                      <a:pt x="887" y="34"/>
                      <a:pt x="906" y="93"/>
                    </a:cubicBezTo>
                    <a:cubicBezTo>
                      <a:pt x="925" y="152"/>
                      <a:pt x="924" y="292"/>
                      <a:pt x="954" y="387"/>
                    </a:cubicBezTo>
                    <a:cubicBezTo>
                      <a:pt x="984" y="482"/>
                      <a:pt x="1041" y="631"/>
                      <a:pt x="1086" y="665"/>
                    </a:cubicBezTo>
                    <a:cubicBezTo>
                      <a:pt x="1131" y="699"/>
                      <a:pt x="1169" y="606"/>
                      <a:pt x="1224" y="593"/>
                    </a:cubicBezTo>
                    <a:cubicBezTo>
                      <a:pt x="1279" y="580"/>
                      <a:pt x="1376" y="588"/>
                      <a:pt x="1416" y="587"/>
                    </a:cubicBezTo>
                  </a:path>
                </a:pathLst>
              </a:custGeom>
              <a:noFill/>
              <a:ln w="28440" cap="rnd">
                <a:solidFill>
                  <a:srgbClr val="CC99FF"/>
                </a:solidFill>
                <a:prstDash val="sysDot"/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2" name="CustomShape 53"/>
              <p:cNvSpPr/>
              <p:nvPr/>
            </p:nvSpPr>
            <p:spPr>
              <a:xfrm>
                <a:off x="6948000" y="3632040"/>
                <a:ext cx="1824120" cy="33588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99">
                    <a:moveTo>
                      <a:pt x="0" y="629"/>
                    </a:moveTo>
                    <a:cubicBezTo>
                      <a:pt x="20" y="628"/>
                      <a:pt x="93" y="632"/>
                      <a:pt x="120" y="615"/>
                    </a:cubicBezTo>
                    <a:cubicBezTo>
                      <a:pt x="147" y="598"/>
                      <a:pt x="146" y="547"/>
                      <a:pt x="162" y="525"/>
                    </a:cubicBezTo>
                    <a:cubicBezTo>
                      <a:pt x="178" y="503"/>
                      <a:pt x="201" y="467"/>
                      <a:pt x="216" y="483"/>
                    </a:cubicBezTo>
                    <a:cubicBezTo>
                      <a:pt x="231" y="499"/>
                      <a:pt x="234" y="603"/>
                      <a:pt x="252" y="621"/>
                    </a:cubicBezTo>
                    <a:cubicBezTo>
                      <a:pt x="270" y="639"/>
                      <a:pt x="306" y="590"/>
                      <a:pt x="324" y="591"/>
                    </a:cubicBezTo>
                    <a:cubicBezTo>
                      <a:pt x="342" y="592"/>
                      <a:pt x="346" y="626"/>
                      <a:pt x="360" y="627"/>
                    </a:cubicBezTo>
                    <a:cubicBezTo>
                      <a:pt x="374" y="628"/>
                      <a:pt x="392" y="597"/>
                      <a:pt x="408" y="597"/>
                    </a:cubicBezTo>
                    <a:cubicBezTo>
                      <a:pt x="424" y="597"/>
                      <a:pt x="422" y="653"/>
                      <a:pt x="456" y="627"/>
                    </a:cubicBezTo>
                    <a:cubicBezTo>
                      <a:pt x="490" y="601"/>
                      <a:pt x="578" y="462"/>
                      <a:pt x="612" y="441"/>
                    </a:cubicBezTo>
                    <a:cubicBezTo>
                      <a:pt x="646" y="420"/>
                      <a:pt x="638" y="526"/>
                      <a:pt x="660" y="501"/>
                    </a:cubicBezTo>
                    <a:cubicBezTo>
                      <a:pt x="682" y="476"/>
                      <a:pt x="714" y="369"/>
                      <a:pt x="744" y="291"/>
                    </a:cubicBezTo>
                    <a:cubicBezTo>
                      <a:pt x="774" y="213"/>
                      <a:pt x="813" y="66"/>
                      <a:pt x="840" y="33"/>
                    </a:cubicBezTo>
                    <a:cubicBezTo>
                      <a:pt x="867" y="0"/>
                      <a:pt x="887" y="34"/>
                      <a:pt x="906" y="93"/>
                    </a:cubicBezTo>
                    <a:cubicBezTo>
                      <a:pt x="925" y="152"/>
                      <a:pt x="924" y="292"/>
                      <a:pt x="954" y="387"/>
                    </a:cubicBezTo>
                    <a:cubicBezTo>
                      <a:pt x="984" y="482"/>
                      <a:pt x="1041" y="631"/>
                      <a:pt x="1086" y="665"/>
                    </a:cubicBezTo>
                    <a:cubicBezTo>
                      <a:pt x="1131" y="699"/>
                      <a:pt x="1169" y="606"/>
                      <a:pt x="1224" y="593"/>
                    </a:cubicBezTo>
                    <a:cubicBezTo>
                      <a:pt x="1279" y="580"/>
                      <a:pt x="1376" y="588"/>
                      <a:pt x="1416" y="587"/>
                    </a:cubicBezTo>
                  </a:path>
                </a:pathLst>
              </a:custGeom>
              <a:noFill/>
              <a:ln w="28440" cap="rnd">
                <a:solidFill>
                  <a:srgbClr val="FF3300"/>
                </a:solidFill>
                <a:prstDash val="sysDot"/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23" name="CustomShape 54"/>
              <p:cNvSpPr/>
              <p:nvPr/>
            </p:nvSpPr>
            <p:spPr>
              <a:xfrm>
                <a:off x="6939000" y="2809080"/>
                <a:ext cx="1824120" cy="335880"/>
              </a:xfrm>
              <a:custGeom>
                <a:avLst/>
                <a:gdLst/>
                <a:ahLst/>
                <a:cxnLst/>
                <a:rect l="l" t="t" r="r" b="b"/>
                <a:pathLst>
                  <a:path w="1416" h="699">
                    <a:moveTo>
                      <a:pt x="0" y="629"/>
                    </a:moveTo>
                    <a:cubicBezTo>
                      <a:pt x="20" y="628"/>
                      <a:pt x="93" y="632"/>
                      <a:pt x="120" y="615"/>
                    </a:cubicBezTo>
                    <a:cubicBezTo>
                      <a:pt x="147" y="598"/>
                      <a:pt x="146" y="547"/>
                      <a:pt x="162" y="525"/>
                    </a:cubicBezTo>
                    <a:cubicBezTo>
                      <a:pt x="178" y="503"/>
                      <a:pt x="201" y="467"/>
                      <a:pt x="216" y="483"/>
                    </a:cubicBezTo>
                    <a:cubicBezTo>
                      <a:pt x="231" y="499"/>
                      <a:pt x="234" y="603"/>
                      <a:pt x="252" y="621"/>
                    </a:cubicBezTo>
                    <a:cubicBezTo>
                      <a:pt x="270" y="639"/>
                      <a:pt x="306" y="590"/>
                      <a:pt x="324" y="591"/>
                    </a:cubicBezTo>
                    <a:cubicBezTo>
                      <a:pt x="342" y="592"/>
                      <a:pt x="346" y="626"/>
                      <a:pt x="360" y="627"/>
                    </a:cubicBezTo>
                    <a:cubicBezTo>
                      <a:pt x="374" y="628"/>
                      <a:pt x="392" y="597"/>
                      <a:pt x="408" y="597"/>
                    </a:cubicBezTo>
                    <a:cubicBezTo>
                      <a:pt x="424" y="597"/>
                      <a:pt x="422" y="653"/>
                      <a:pt x="456" y="627"/>
                    </a:cubicBezTo>
                    <a:cubicBezTo>
                      <a:pt x="490" y="601"/>
                      <a:pt x="578" y="462"/>
                      <a:pt x="612" y="441"/>
                    </a:cubicBezTo>
                    <a:cubicBezTo>
                      <a:pt x="646" y="420"/>
                      <a:pt x="638" y="526"/>
                      <a:pt x="660" y="501"/>
                    </a:cubicBezTo>
                    <a:cubicBezTo>
                      <a:pt x="682" y="476"/>
                      <a:pt x="714" y="369"/>
                      <a:pt x="744" y="291"/>
                    </a:cubicBezTo>
                    <a:cubicBezTo>
                      <a:pt x="774" y="213"/>
                      <a:pt x="813" y="66"/>
                      <a:pt x="840" y="33"/>
                    </a:cubicBezTo>
                    <a:cubicBezTo>
                      <a:pt x="867" y="0"/>
                      <a:pt x="887" y="34"/>
                      <a:pt x="906" y="93"/>
                    </a:cubicBezTo>
                    <a:cubicBezTo>
                      <a:pt x="925" y="152"/>
                      <a:pt x="924" y="292"/>
                      <a:pt x="954" y="387"/>
                    </a:cubicBezTo>
                    <a:cubicBezTo>
                      <a:pt x="984" y="482"/>
                      <a:pt x="1041" y="631"/>
                      <a:pt x="1086" y="665"/>
                    </a:cubicBezTo>
                    <a:cubicBezTo>
                      <a:pt x="1131" y="699"/>
                      <a:pt x="1169" y="606"/>
                      <a:pt x="1224" y="593"/>
                    </a:cubicBezTo>
                    <a:cubicBezTo>
                      <a:pt x="1279" y="580"/>
                      <a:pt x="1376" y="588"/>
                      <a:pt x="1416" y="587"/>
                    </a:cubicBezTo>
                  </a:path>
                </a:pathLst>
              </a:custGeom>
              <a:noFill/>
              <a:ln w="28440" cap="rnd">
                <a:solidFill>
                  <a:srgbClr val="CC00FF"/>
                </a:solidFill>
                <a:prstDash val="sysDot"/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31" name="CustomShape 62"/>
              <p:cNvSpPr/>
              <p:nvPr/>
            </p:nvSpPr>
            <p:spPr>
              <a:xfrm>
                <a:off x="4525200" y="4254840"/>
                <a:ext cx="1983960" cy="303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700"/>
                  </a:spcBef>
                  <a:buNone/>
                </a:pPr>
                <a:r>
                  <a:rPr lang="fr-FR" sz="1400" b="0" strike="noStrike" spc="-1" dirty="0" smtClean="0">
                    <a:solidFill>
                      <a:srgbClr val="000000"/>
                    </a:solidFill>
                    <a:latin typeface="Tahoma"/>
                    <a:ea typeface="DejaVu Sans"/>
                  </a:rPr>
                  <a:t>Spectres</a:t>
                </a:r>
                <a:endParaRPr lang="fr-FR" sz="1400" b="0" strike="noStrike" spc="-1" dirty="0">
                  <a:latin typeface="Arial"/>
                </a:endParaRPr>
              </a:p>
            </p:txBody>
          </p:sp>
          <p:grpSp>
            <p:nvGrpSpPr>
              <p:cNvPr id="32" name="Group 63"/>
              <p:cNvGrpSpPr/>
              <p:nvPr/>
            </p:nvGrpSpPr>
            <p:grpSpPr>
              <a:xfrm>
                <a:off x="3660296" y="1823040"/>
                <a:ext cx="363064" cy="1714680"/>
                <a:chOff x="3660296" y="1823040"/>
                <a:chExt cx="363064" cy="1714680"/>
              </a:xfrm>
            </p:grpSpPr>
            <p:sp>
              <p:nvSpPr>
                <p:cNvPr id="33" name="Line 64"/>
                <p:cNvSpPr/>
                <p:nvPr/>
              </p:nvSpPr>
              <p:spPr>
                <a:xfrm>
                  <a:off x="3660296" y="1823040"/>
                  <a:ext cx="360" cy="1714680"/>
                </a:xfrm>
                <a:prstGeom prst="line">
                  <a:avLst/>
                </a:prstGeom>
                <a:ln w="9360">
                  <a:solidFill>
                    <a:srgbClr val="1F497D"/>
                  </a:solidFill>
                  <a:miter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4" name="CustomShape 65"/>
                <p:cNvSpPr/>
                <p:nvPr/>
              </p:nvSpPr>
              <p:spPr>
                <a:xfrm rot="5400000">
                  <a:off x="3222000" y="2516100"/>
                  <a:ext cx="1298880" cy="3038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700"/>
                    </a:spcBef>
                    <a:buNone/>
                  </a:pPr>
                  <a:r>
                    <a:rPr lang="fr-FR" sz="1400" b="1" strike="noStrike" spc="-1" dirty="0" smtClean="0">
                      <a:solidFill>
                        <a:srgbClr val="800080"/>
                      </a:solidFill>
                      <a:latin typeface="바탕"/>
                      <a:ea typeface="DejaVu Sans"/>
                    </a:rPr>
                    <a:t>Echantillons</a:t>
                  </a:r>
                  <a:endParaRPr lang="fr-FR" sz="1400" b="0" strike="noStrike" spc="-1" dirty="0">
                    <a:latin typeface="Arial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3667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8"/>
            <a:ext cx="654196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Besoin de phénotypage pour la </a:t>
            </a:r>
            <a:r>
              <a:rPr lang="fr-FR" sz="1200" b="1" dirty="0" smtClean="0"/>
              <a:t>sélection variétale </a:t>
            </a:r>
            <a:r>
              <a:rPr lang="fr-FR" sz="1200" dirty="0" smtClean="0"/>
              <a:t>et la qualité des produits</a:t>
            </a:r>
          </a:p>
          <a:p>
            <a:endParaRPr lang="fr-FR" sz="1100" dirty="0"/>
          </a:p>
          <a:p>
            <a:endParaRPr lang="fr-FR" sz="1100" dirty="0"/>
          </a:p>
          <a:p>
            <a:pPr marL="285750" indent="-285750">
              <a:buFontTx/>
              <a:buChar char="-"/>
            </a:pPr>
            <a:r>
              <a:rPr lang="fr-FR" sz="1100" b="1" dirty="0" smtClean="0"/>
              <a:t>L’œil humain</a:t>
            </a:r>
          </a:p>
          <a:p>
            <a:pPr marL="285750" indent="-285750">
              <a:buFontTx/>
              <a:buChar char="-"/>
            </a:pPr>
            <a:endParaRPr lang="fr-FR" sz="1100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fr-FR" sz="1100" dirty="0" smtClean="0"/>
              <a:t>Qualité des épis/grains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r-FR" sz="1100" dirty="0" smtClean="0"/>
              <a:t>Caractérisation des feuilles (senescence, maladies)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r-FR" sz="1100" dirty="0" smtClean="0"/>
              <a:t>Architecture des plantes (Hauteur, port foliaire,…)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fr-FR" sz="1100" dirty="0" smtClean="0"/>
              <a:t>Evaluation du dispositif					</a:t>
            </a:r>
          </a:p>
          <a:p>
            <a:endParaRPr lang="fr-FR" sz="1100" dirty="0"/>
          </a:p>
          <a:p>
            <a:pPr marL="2857500" lvl="7" indent="342900">
              <a:buFontTx/>
              <a:buChar char="-"/>
            </a:pPr>
            <a:r>
              <a:rPr lang="fr-FR" sz="1100" b="1" dirty="0" smtClean="0"/>
              <a:t>L’analyse chimique</a:t>
            </a:r>
          </a:p>
          <a:p>
            <a:pPr marL="3486150" lvl="7" indent="-285750">
              <a:buFontTx/>
              <a:buChar char="-"/>
            </a:pPr>
            <a:endParaRPr lang="fr-FR" sz="1100" dirty="0" smtClean="0"/>
          </a:p>
          <a:p>
            <a:pPr marL="3543300" lvl="8" indent="-285750">
              <a:buFont typeface="Arial" pitchFamily="34" charset="0"/>
              <a:buChar char="•"/>
            </a:pPr>
            <a:r>
              <a:rPr lang="fr-FR" sz="1100" dirty="0" smtClean="0"/>
              <a:t>Azote (feuille, bottillon)</a:t>
            </a:r>
          </a:p>
          <a:p>
            <a:pPr marL="3543300" lvl="8" indent="-285750">
              <a:buFont typeface="Arial" pitchFamily="34" charset="0"/>
              <a:buChar char="•"/>
            </a:pPr>
            <a:r>
              <a:rPr lang="fr-FR" sz="1100" dirty="0" smtClean="0"/>
              <a:t>Protéines des grains</a:t>
            </a:r>
          </a:p>
          <a:p>
            <a:pPr marL="3543300" lvl="8" indent="-285750">
              <a:buFont typeface="Arial" pitchFamily="34" charset="0"/>
              <a:buChar char="•"/>
            </a:pPr>
            <a:r>
              <a:rPr lang="fr-FR" sz="1100" dirty="0" smtClean="0"/>
              <a:t>Lipides</a:t>
            </a:r>
          </a:p>
          <a:p>
            <a:pPr lvl="8"/>
            <a:endParaRPr lang="fr-FR" sz="1100" dirty="0" smtClean="0"/>
          </a:p>
          <a:p>
            <a:pPr marL="3943350" lvl="8" indent="-285750">
              <a:buFont typeface="Arial" pitchFamily="34" charset="0"/>
              <a:buChar char="•"/>
            </a:pPr>
            <a:endParaRPr lang="fr-FR" sz="1100" dirty="0"/>
          </a:p>
          <a:p>
            <a:pPr marL="171450" indent="-171450">
              <a:buFontTx/>
              <a:buChar char="-"/>
            </a:pPr>
            <a:r>
              <a:rPr lang="fr-FR" sz="1100" b="1" dirty="0" smtClean="0"/>
              <a:t>Le génotypage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FR" sz="1100" b="1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fr-FR" sz="1100" dirty="0" smtClean="0"/>
              <a:t>Sélection génomique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FR" sz="1100" b="1" dirty="0" smtClean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fr-FR" sz="1100" b="1" dirty="0" smtClean="0"/>
          </a:p>
          <a:p>
            <a:endParaRPr lang="fr-FR" sz="1100" dirty="0" smtClean="0"/>
          </a:p>
          <a:p>
            <a:pPr lvl="8"/>
            <a:endParaRPr lang="fr-FR" sz="1100" dirty="0" smtClean="0"/>
          </a:p>
          <a:p>
            <a:pPr marL="285750" indent="-285750">
              <a:buFontTx/>
              <a:buChar char="-"/>
            </a:pPr>
            <a:endParaRPr lang="fr-FR" sz="1100" dirty="0"/>
          </a:p>
          <a:p>
            <a:pPr marL="285750" indent="-285750">
              <a:buFontTx/>
              <a:buChar char="-"/>
            </a:pPr>
            <a:endParaRPr lang="fr-FR" sz="1100" dirty="0" smtClean="0"/>
          </a:p>
          <a:p>
            <a:pPr marL="285750" indent="-285750">
              <a:buFontTx/>
              <a:buChar char="-"/>
            </a:pPr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Le Phénotypage et la SPIR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9" name="Picture 3" descr="C:\Documents and Settings\ecarnot\Local Settings\Temporary Internet Files\Content.IE5\O6JBRSSO\MP900439564[1]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86346" y="1654203"/>
            <a:ext cx="1686857" cy="1134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Documents and Settings\ecarnot\Local Settings\Temporary Internet Files\Content.IE5\YIC4ZMPU\MC900287501[1].wm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56133" y="2888188"/>
            <a:ext cx="774079" cy="1163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883" y="4396739"/>
            <a:ext cx="742607" cy="50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1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9"/>
            <a:ext cx="372152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600" dirty="0" smtClean="0"/>
              <a:t>Entrez dans la matrice…</a:t>
            </a:r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Quelles précautions pour traiter les données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grpSp>
        <p:nvGrpSpPr>
          <p:cNvPr id="5" name="Group 2"/>
          <p:cNvGrpSpPr/>
          <p:nvPr/>
        </p:nvGrpSpPr>
        <p:grpSpPr>
          <a:xfrm>
            <a:off x="-1084234" y="1478340"/>
            <a:ext cx="5193778" cy="3665160"/>
            <a:chOff x="1753560" y="893520"/>
            <a:chExt cx="5039280" cy="3665160"/>
          </a:xfrm>
        </p:grpSpPr>
        <p:grpSp>
          <p:nvGrpSpPr>
            <p:cNvPr id="6" name="Group 3"/>
            <p:cNvGrpSpPr/>
            <p:nvPr/>
          </p:nvGrpSpPr>
          <p:grpSpPr>
            <a:xfrm>
              <a:off x="4363075" y="893520"/>
              <a:ext cx="1881360" cy="519120"/>
              <a:chOff x="4363075" y="893520"/>
              <a:chExt cx="1881360" cy="519120"/>
            </a:xfrm>
          </p:grpSpPr>
          <p:sp>
            <p:nvSpPr>
              <p:cNvPr id="69" name="Line 4"/>
              <p:cNvSpPr/>
              <p:nvPr/>
            </p:nvSpPr>
            <p:spPr>
              <a:xfrm>
                <a:off x="4363075" y="1203506"/>
                <a:ext cx="1881360" cy="360"/>
              </a:xfrm>
              <a:prstGeom prst="line">
                <a:avLst/>
              </a:prstGeom>
              <a:ln w="9360">
                <a:solidFill>
                  <a:srgbClr val="1F497D"/>
                </a:solidFill>
                <a:miter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0" name="CustomShape 5"/>
              <p:cNvSpPr/>
              <p:nvPr/>
            </p:nvSpPr>
            <p:spPr>
              <a:xfrm>
                <a:off x="4363075" y="893520"/>
                <a:ext cx="1827190" cy="51912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>
                  <a:lnSpc>
                    <a:spcPct val="100000"/>
                  </a:lnSpc>
                  <a:spcBef>
                    <a:spcPts val="700"/>
                  </a:spcBef>
                  <a:buNone/>
                </a:pPr>
                <a:r>
                  <a:rPr lang="fr-FR" sz="1400" b="1" strike="noStrike" spc="-1" dirty="0" smtClean="0">
                    <a:solidFill>
                      <a:srgbClr val="800080"/>
                    </a:solidFill>
                    <a:latin typeface="바탕"/>
                    <a:ea typeface="DejaVu Sans"/>
                  </a:rPr>
                  <a:t>Longueurs d’onde</a:t>
                </a:r>
                <a:endParaRPr lang="fr-FR" sz="1400" b="0" strike="noStrike" spc="-1" dirty="0">
                  <a:latin typeface="Arial"/>
                </a:endParaRPr>
              </a:p>
            </p:txBody>
          </p:sp>
        </p:grpSp>
        <p:grpSp>
          <p:nvGrpSpPr>
            <p:cNvPr id="8" name="Group 6"/>
            <p:cNvGrpSpPr/>
            <p:nvPr/>
          </p:nvGrpSpPr>
          <p:grpSpPr>
            <a:xfrm>
              <a:off x="1753560" y="1299960"/>
              <a:ext cx="5039280" cy="3258720"/>
              <a:chOff x="1753560" y="1299960"/>
              <a:chExt cx="5039280" cy="3258720"/>
            </a:xfrm>
          </p:grpSpPr>
          <p:grpSp>
            <p:nvGrpSpPr>
              <p:cNvPr id="9" name="Group 7"/>
              <p:cNvGrpSpPr/>
              <p:nvPr/>
            </p:nvGrpSpPr>
            <p:grpSpPr>
              <a:xfrm>
                <a:off x="1756440" y="1416960"/>
                <a:ext cx="143280" cy="230760"/>
                <a:chOff x="1756440" y="1416960"/>
                <a:chExt cx="143280" cy="230760"/>
              </a:xfrm>
            </p:grpSpPr>
            <p:grpSp>
              <p:nvGrpSpPr>
                <p:cNvPr id="64" name="Group 8"/>
                <p:cNvGrpSpPr/>
                <p:nvPr/>
              </p:nvGrpSpPr>
              <p:grpSpPr>
                <a:xfrm>
                  <a:off x="1756440" y="1416960"/>
                  <a:ext cx="143280" cy="230760"/>
                  <a:chOff x="1756440" y="1416960"/>
                  <a:chExt cx="143280" cy="230760"/>
                </a:xfrm>
              </p:grpSpPr>
              <p:sp>
                <p:nvSpPr>
                  <p:cNvPr id="66" name="Line 9"/>
                  <p:cNvSpPr/>
                  <p:nvPr/>
                </p:nvSpPr>
                <p:spPr>
                  <a:xfrm>
                    <a:off x="1756440" y="1437120"/>
                    <a:ext cx="70920" cy="20592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67" name="Line 10"/>
                  <p:cNvSpPr/>
                  <p:nvPr/>
                </p:nvSpPr>
                <p:spPr>
                  <a:xfrm>
                    <a:off x="1827360" y="1416960"/>
                    <a:ext cx="70920" cy="20592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68" name="Line 11"/>
                  <p:cNvSpPr/>
                  <p:nvPr/>
                </p:nvSpPr>
                <p:spPr>
                  <a:xfrm flipV="1">
                    <a:off x="1831680" y="1628280"/>
                    <a:ext cx="68040" cy="1944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65" name="CustomShape 12"/>
                <p:cNvSpPr/>
                <p:nvPr/>
              </p:nvSpPr>
              <p:spPr>
                <a:xfrm rot="20545800">
                  <a:off x="1790640" y="1436040"/>
                  <a:ext cx="66600" cy="202320"/>
                </a:xfrm>
                <a:prstGeom prst="rect">
                  <a:avLst/>
                </a:prstGeom>
                <a:solidFill>
                  <a:srgbClr val="CCFFFF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grpSp>
            <p:nvGrpSpPr>
              <p:cNvPr id="11" name="Group 16"/>
              <p:cNvGrpSpPr/>
              <p:nvPr/>
            </p:nvGrpSpPr>
            <p:grpSpPr>
              <a:xfrm>
                <a:off x="4098960" y="1299960"/>
                <a:ext cx="2693880" cy="2808000"/>
                <a:chOff x="4098960" y="1299960"/>
                <a:chExt cx="2693880" cy="2808000"/>
              </a:xfrm>
            </p:grpSpPr>
            <p:sp>
              <p:nvSpPr>
                <p:cNvPr id="60" name="CustomShape 17"/>
                <p:cNvSpPr/>
                <p:nvPr/>
              </p:nvSpPr>
              <p:spPr>
                <a:xfrm>
                  <a:off x="4170240" y="1368720"/>
                  <a:ext cx="2622600" cy="26816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700"/>
                    </a:spcBef>
                    <a:buNone/>
                  </a:pPr>
                  <a:r>
                    <a:rPr lang="fr-FR" sz="1400" b="0" strike="noStrike" spc="-1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1,1 </a:t>
                  </a:r>
                  <a:r>
                    <a:rPr lang="fr-FR" sz="1400" b="0" strike="noStrike" spc="-1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1,2 </a:t>
                  </a:r>
                  <a:r>
                    <a:rPr lang="fr-FR" sz="1400" b="0" strike="noStrike" spc="-1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1,3 </a:t>
                  </a:r>
                  <a:r>
                    <a:rPr lang="fr-FR" sz="1400" b="0" strike="noStrike" spc="-1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1,4 </a:t>
                  </a:r>
                  <a:r>
                    <a:rPr lang="fr-FR" sz="1400" b="0" strike="noStrike" spc="-1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1,5  … </a:t>
                  </a:r>
                  <a:r>
                    <a:rPr lang="fr-FR" sz="1400" b="0" strike="noStrike" spc="-1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1.p </a:t>
                  </a:r>
                  <a:endParaRPr lang="fr-FR" sz="1400" b="0" strike="noStrike" spc="-1" dirty="0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spcBef>
                      <a:spcPts val="700"/>
                    </a:spcBef>
                    <a:buNone/>
                  </a:pPr>
                  <a:r>
                    <a:rPr lang="fr-FR" sz="1400" b="0" strike="noStrike" spc="-1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2,1	…	        </a:t>
                  </a:r>
                  <a:r>
                    <a:rPr lang="fr-FR" sz="1400" b="0" strike="noStrike" spc="-1" dirty="0" err="1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 err="1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n,p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 </a:t>
                  </a:r>
                  <a:endParaRPr lang="fr-FR" sz="1400" b="0" strike="noStrike" spc="-1" dirty="0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spcBef>
                      <a:spcPts val="700"/>
                    </a:spcBef>
                    <a:buNone/>
                  </a:pPr>
                  <a:r>
                    <a:rPr lang="fr-FR" sz="1400" b="0" strike="noStrike" spc="-1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3,1	…	        </a:t>
                  </a:r>
                  <a:r>
                    <a:rPr lang="fr-FR" sz="1400" b="0" strike="noStrike" spc="-1" dirty="0" err="1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 err="1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n,p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 </a:t>
                  </a:r>
                  <a:endParaRPr lang="fr-FR" sz="1400" b="0" strike="noStrike" spc="-1" dirty="0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spcBef>
                      <a:spcPts val="700"/>
                    </a:spcBef>
                    <a:buNone/>
                  </a:pPr>
                  <a:r>
                    <a:rPr lang="fr-FR" sz="1400" b="0" strike="noStrike" spc="-1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4.1	…	        </a:t>
                  </a:r>
                  <a:r>
                    <a:rPr lang="fr-FR" sz="1400" b="0" strike="noStrike" spc="-1" dirty="0" err="1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 err="1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n,p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 </a:t>
                  </a:r>
                  <a:endParaRPr lang="fr-FR" sz="1400" b="0" strike="noStrike" spc="-1" dirty="0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spcBef>
                      <a:spcPts val="700"/>
                    </a:spcBef>
                    <a:buNone/>
                  </a:pPr>
                  <a:r>
                    <a:rPr lang="fr-FR" sz="1400" b="0" strike="noStrike" spc="-1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5.1	…	        </a:t>
                  </a:r>
                  <a:r>
                    <a:rPr lang="fr-FR" sz="1400" b="0" strike="noStrike" spc="-1" dirty="0" err="1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 err="1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n,p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 </a:t>
                  </a:r>
                  <a:endParaRPr lang="fr-FR" sz="1400" b="0" strike="noStrike" spc="-1" dirty="0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spcBef>
                      <a:spcPts val="700"/>
                    </a:spcBef>
                    <a:buNone/>
                  </a:pP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…</a:t>
                  </a:r>
                  <a:endParaRPr lang="fr-FR" sz="1400" b="0" strike="noStrike" spc="-1" dirty="0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spcBef>
                      <a:spcPts val="700"/>
                    </a:spcBef>
                    <a:buNone/>
                  </a:pP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…</a:t>
                  </a:r>
                  <a:endParaRPr lang="fr-FR" sz="1400" b="0" strike="noStrike" spc="-1" dirty="0">
                    <a:latin typeface="Arial"/>
                  </a:endParaRPr>
                </a:p>
                <a:p>
                  <a:pPr>
                    <a:lnSpc>
                      <a:spcPct val="100000"/>
                    </a:lnSpc>
                    <a:spcBef>
                      <a:spcPts val="700"/>
                    </a:spcBef>
                    <a:buNone/>
                  </a:pPr>
                  <a:r>
                    <a:rPr lang="fr-FR" sz="1400" b="0" strike="noStrike" spc="-1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n.1	…	        </a:t>
                  </a:r>
                  <a:r>
                    <a:rPr lang="fr-FR" sz="1400" b="0" strike="noStrike" spc="-1" dirty="0" err="1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X</a:t>
                  </a:r>
                  <a:r>
                    <a:rPr lang="fr-FR" sz="1400" b="0" strike="noStrike" spc="-1" baseline="-25000" dirty="0" err="1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n,p</a:t>
                  </a:r>
                  <a:r>
                    <a:rPr lang="fr-FR" sz="1400" b="0" strike="noStrike" spc="-1" baseline="-25000" dirty="0">
                      <a:solidFill>
                        <a:srgbClr val="000000"/>
                      </a:solidFill>
                      <a:latin typeface="Tahoma"/>
                      <a:ea typeface="DejaVu Sans"/>
                    </a:rPr>
                    <a:t> </a:t>
                  </a:r>
                  <a:endParaRPr lang="fr-FR" sz="1400" b="0" strike="noStrike" spc="-1" dirty="0">
                    <a:latin typeface="Arial"/>
                  </a:endParaRPr>
                </a:p>
              </p:txBody>
            </p:sp>
            <p:sp>
              <p:nvSpPr>
                <p:cNvPr id="61" name="CustomShape 18"/>
                <p:cNvSpPr/>
                <p:nvPr/>
              </p:nvSpPr>
              <p:spPr>
                <a:xfrm>
                  <a:off x="4098960" y="1299960"/>
                  <a:ext cx="2693880" cy="2808000"/>
                </a:xfrm>
                <a:prstGeom prst="bracketPair">
                  <a:avLst>
                    <a:gd name="adj" fmla="val 16667"/>
                  </a:avLst>
                </a:prstGeom>
                <a:noFill/>
                <a:ln w="9360">
                  <a:solidFill>
                    <a:srgbClr val="000000"/>
                  </a:solidFill>
                  <a:miter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grpSp>
            <p:nvGrpSpPr>
              <p:cNvPr id="12" name="Group 19"/>
              <p:cNvGrpSpPr/>
              <p:nvPr/>
            </p:nvGrpSpPr>
            <p:grpSpPr>
              <a:xfrm>
                <a:off x="1753560" y="1802880"/>
                <a:ext cx="143280" cy="230760"/>
                <a:chOff x="1753560" y="1802880"/>
                <a:chExt cx="143280" cy="230760"/>
              </a:xfrm>
            </p:grpSpPr>
            <p:grpSp>
              <p:nvGrpSpPr>
                <p:cNvPr id="55" name="Group 20"/>
                <p:cNvGrpSpPr/>
                <p:nvPr/>
              </p:nvGrpSpPr>
              <p:grpSpPr>
                <a:xfrm>
                  <a:off x="1753560" y="1802880"/>
                  <a:ext cx="143280" cy="230760"/>
                  <a:chOff x="1753560" y="1802880"/>
                  <a:chExt cx="143280" cy="230760"/>
                </a:xfrm>
              </p:grpSpPr>
              <p:sp>
                <p:nvSpPr>
                  <p:cNvPr id="57" name="Line 21"/>
                  <p:cNvSpPr/>
                  <p:nvPr/>
                </p:nvSpPr>
                <p:spPr>
                  <a:xfrm>
                    <a:off x="1753560" y="1823040"/>
                    <a:ext cx="70560" cy="20592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58" name="Line 22"/>
                  <p:cNvSpPr/>
                  <p:nvPr/>
                </p:nvSpPr>
                <p:spPr>
                  <a:xfrm>
                    <a:off x="1824120" y="1802880"/>
                    <a:ext cx="71280" cy="20592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59" name="Line 23"/>
                  <p:cNvSpPr/>
                  <p:nvPr/>
                </p:nvSpPr>
                <p:spPr>
                  <a:xfrm flipV="1">
                    <a:off x="1828800" y="2013840"/>
                    <a:ext cx="68040" cy="1980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56" name="CustomShape 24"/>
                <p:cNvSpPr/>
                <p:nvPr/>
              </p:nvSpPr>
              <p:spPr>
                <a:xfrm rot="20545800">
                  <a:off x="1787760" y="1821600"/>
                  <a:ext cx="66600" cy="202320"/>
                </a:xfrm>
                <a:prstGeom prst="rect">
                  <a:avLst/>
                </a:prstGeom>
                <a:solidFill>
                  <a:srgbClr val="CCECFF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grpSp>
            <p:nvGrpSpPr>
              <p:cNvPr id="13" name="Group 25"/>
              <p:cNvGrpSpPr/>
              <p:nvPr/>
            </p:nvGrpSpPr>
            <p:grpSpPr>
              <a:xfrm>
                <a:off x="1753560" y="2157120"/>
                <a:ext cx="143280" cy="230760"/>
                <a:chOff x="1753560" y="2157120"/>
                <a:chExt cx="143280" cy="230760"/>
              </a:xfrm>
            </p:grpSpPr>
            <p:grpSp>
              <p:nvGrpSpPr>
                <p:cNvPr id="50" name="Group 26"/>
                <p:cNvGrpSpPr/>
                <p:nvPr/>
              </p:nvGrpSpPr>
              <p:grpSpPr>
                <a:xfrm>
                  <a:off x="1753560" y="2157120"/>
                  <a:ext cx="143280" cy="230760"/>
                  <a:chOff x="1753560" y="2157120"/>
                  <a:chExt cx="143280" cy="230760"/>
                </a:xfrm>
              </p:grpSpPr>
              <p:sp>
                <p:nvSpPr>
                  <p:cNvPr id="52" name="Line 27"/>
                  <p:cNvSpPr/>
                  <p:nvPr/>
                </p:nvSpPr>
                <p:spPr>
                  <a:xfrm>
                    <a:off x="1753560" y="2177280"/>
                    <a:ext cx="70560" cy="20556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53" name="Line 28"/>
                  <p:cNvSpPr/>
                  <p:nvPr/>
                </p:nvSpPr>
                <p:spPr>
                  <a:xfrm>
                    <a:off x="1824120" y="2157120"/>
                    <a:ext cx="71280" cy="20592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54" name="Line 29"/>
                  <p:cNvSpPr/>
                  <p:nvPr/>
                </p:nvSpPr>
                <p:spPr>
                  <a:xfrm flipV="1">
                    <a:off x="1828800" y="2368440"/>
                    <a:ext cx="68040" cy="1944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51" name="CustomShape 30"/>
                <p:cNvSpPr/>
                <p:nvPr/>
              </p:nvSpPr>
              <p:spPr>
                <a:xfrm rot="20545800">
                  <a:off x="1787760" y="2176200"/>
                  <a:ext cx="66600" cy="202320"/>
                </a:xfrm>
                <a:prstGeom prst="rect">
                  <a:avLst/>
                </a:prstGeom>
                <a:solidFill>
                  <a:srgbClr val="CCCCFF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grpSp>
            <p:nvGrpSpPr>
              <p:cNvPr id="14" name="Group 31"/>
              <p:cNvGrpSpPr/>
              <p:nvPr/>
            </p:nvGrpSpPr>
            <p:grpSpPr>
              <a:xfrm>
                <a:off x="1756440" y="2551320"/>
                <a:ext cx="143280" cy="230760"/>
                <a:chOff x="1756440" y="2551320"/>
                <a:chExt cx="143280" cy="230760"/>
              </a:xfrm>
            </p:grpSpPr>
            <p:grpSp>
              <p:nvGrpSpPr>
                <p:cNvPr id="45" name="Group 32"/>
                <p:cNvGrpSpPr/>
                <p:nvPr/>
              </p:nvGrpSpPr>
              <p:grpSpPr>
                <a:xfrm>
                  <a:off x="1756440" y="2551320"/>
                  <a:ext cx="143280" cy="230760"/>
                  <a:chOff x="1756440" y="2551320"/>
                  <a:chExt cx="143280" cy="230760"/>
                </a:xfrm>
              </p:grpSpPr>
              <p:sp>
                <p:nvSpPr>
                  <p:cNvPr id="47" name="Line 33"/>
                  <p:cNvSpPr/>
                  <p:nvPr/>
                </p:nvSpPr>
                <p:spPr>
                  <a:xfrm>
                    <a:off x="1756440" y="2571480"/>
                    <a:ext cx="70920" cy="20592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48" name="Line 34"/>
                  <p:cNvSpPr/>
                  <p:nvPr/>
                </p:nvSpPr>
                <p:spPr>
                  <a:xfrm>
                    <a:off x="1827360" y="2551320"/>
                    <a:ext cx="70920" cy="20592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49" name="Line 35"/>
                  <p:cNvSpPr/>
                  <p:nvPr/>
                </p:nvSpPr>
                <p:spPr>
                  <a:xfrm flipV="1">
                    <a:off x="1831680" y="2762640"/>
                    <a:ext cx="68040" cy="1944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46" name="CustomShape 36"/>
                <p:cNvSpPr/>
                <p:nvPr/>
              </p:nvSpPr>
              <p:spPr>
                <a:xfrm rot="20545800">
                  <a:off x="1790640" y="2570400"/>
                  <a:ext cx="66600" cy="202320"/>
                </a:xfrm>
                <a:prstGeom prst="rect">
                  <a:avLst/>
                </a:prstGeom>
                <a:solidFill>
                  <a:srgbClr val="CC99FF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grpSp>
            <p:nvGrpSpPr>
              <p:cNvPr id="16" name="Group 37"/>
              <p:cNvGrpSpPr/>
              <p:nvPr/>
            </p:nvGrpSpPr>
            <p:grpSpPr>
              <a:xfrm>
                <a:off x="1756440" y="2903040"/>
                <a:ext cx="143280" cy="230760"/>
                <a:chOff x="1756440" y="2903040"/>
                <a:chExt cx="143280" cy="230760"/>
              </a:xfrm>
            </p:grpSpPr>
            <p:grpSp>
              <p:nvGrpSpPr>
                <p:cNvPr id="40" name="Group 38"/>
                <p:cNvGrpSpPr/>
                <p:nvPr/>
              </p:nvGrpSpPr>
              <p:grpSpPr>
                <a:xfrm>
                  <a:off x="1756440" y="2903040"/>
                  <a:ext cx="143280" cy="230760"/>
                  <a:chOff x="1756440" y="2903040"/>
                  <a:chExt cx="143280" cy="230760"/>
                </a:xfrm>
              </p:grpSpPr>
              <p:sp>
                <p:nvSpPr>
                  <p:cNvPr id="42" name="Line 39"/>
                  <p:cNvSpPr/>
                  <p:nvPr/>
                </p:nvSpPr>
                <p:spPr>
                  <a:xfrm>
                    <a:off x="1756440" y="2923200"/>
                    <a:ext cx="70920" cy="20556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43" name="Line 40"/>
                  <p:cNvSpPr/>
                  <p:nvPr/>
                </p:nvSpPr>
                <p:spPr>
                  <a:xfrm>
                    <a:off x="1827360" y="2903040"/>
                    <a:ext cx="70920" cy="20592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44" name="Line 41"/>
                  <p:cNvSpPr/>
                  <p:nvPr/>
                </p:nvSpPr>
                <p:spPr>
                  <a:xfrm flipV="1">
                    <a:off x="1831680" y="3114000"/>
                    <a:ext cx="68040" cy="1980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41" name="CustomShape 42"/>
                <p:cNvSpPr/>
                <p:nvPr/>
              </p:nvSpPr>
              <p:spPr>
                <a:xfrm rot="20545800">
                  <a:off x="1790280" y="2921760"/>
                  <a:ext cx="66600" cy="202680"/>
                </a:xfrm>
                <a:prstGeom prst="rect">
                  <a:avLst/>
                </a:prstGeom>
                <a:solidFill>
                  <a:srgbClr val="CC00FF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grpSp>
            <p:nvGrpSpPr>
              <p:cNvPr id="17" name="Group 43"/>
              <p:cNvGrpSpPr/>
              <p:nvPr/>
            </p:nvGrpSpPr>
            <p:grpSpPr>
              <a:xfrm>
                <a:off x="1753560" y="3777480"/>
                <a:ext cx="143280" cy="230400"/>
                <a:chOff x="1753560" y="3777480"/>
                <a:chExt cx="143280" cy="230400"/>
              </a:xfrm>
            </p:grpSpPr>
            <p:grpSp>
              <p:nvGrpSpPr>
                <p:cNvPr id="35" name="Group 44"/>
                <p:cNvGrpSpPr/>
                <p:nvPr/>
              </p:nvGrpSpPr>
              <p:grpSpPr>
                <a:xfrm>
                  <a:off x="1753560" y="3777480"/>
                  <a:ext cx="143280" cy="230400"/>
                  <a:chOff x="1753560" y="3777480"/>
                  <a:chExt cx="143280" cy="230400"/>
                </a:xfrm>
              </p:grpSpPr>
              <p:sp>
                <p:nvSpPr>
                  <p:cNvPr id="37" name="Line 45"/>
                  <p:cNvSpPr/>
                  <p:nvPr/>
                </p:nvSpPr>
                <p:spPr>
                  <a:xfrm>
                    <a:off x="1753560" y="3797640"/>
                    <a:ext cx="70560" cy="20556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38" name="Line 46"/>
                  <p:cNvSpPr/>
                  <p:nvPr/>
                </p:nvSpPr>
                <p:spPr>
                  <a:xfrm>
                    <a:off x="1824120" y="3777480"/>
                    <a:ext cx="71280" cy="20556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  <p:sp>
                <p:nvSpPr>
                  <p:cNvPr id="39" name="Line 47"/>
                  <p:cNvSpPr/>
                  <p:nvPr/>
                </p:nvSpPr>
                <p:spPr>
                  <a:xfrm flipV="1">
                    <a:off x="1828800" y="3988440"/>
                    <a:ext cx="68040" cy="19440"/>
                  </a:xfrm>
                  <a:prstGeom prst="line">
                    <a:avLst/>
                  </a:prstGeom>
                  <a:ln w="12600">
                    <a:solidFill>
                      <a:srgbClr val="0099FF"/>
                    </a:solidFill>
                    <a:miter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/>
                </p:style>
              </p:sp>
            </p:grpSp>
            <p:sp>
              <p:nvSpPr>
                <p:cNvPr id="36" name="CustomShape 48"/>
                <p:cNvSpPr/>
                <p:nvPr/>
              </p:nvSpPr>
              <p:spPr>
                <a:xfrm rot="20545800">
                  <a:off x="1787760" y="3796200"/>
                  <a:ext cx="66600" cy="202320"/>
                </a:xfrm>
                <a:prstGeom prst="rect">
                  <a:avLst/>
                </a:prstGeom>
                <a:solidFill>
                  <a:srgbClr val="FF5050"/>
                </a:solidFill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</p:grpSp>
          <p:sp>
            <p:nvSpPr>
              <p:cNvPr id="31" name="CustomShape 62"/>
              <p:cNvSpPr/>
              <p:nvPr/>
            </p:nvSpPr>
            <p:spPr>
              <a:xfrm>
                <a:off x="4525200" y="4254840"/>
                <a:ext cx="1983960" cy="3038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5000" rIns="90000" bIns="45000" anchor="t">
                <a:noAutofit/>
              </a:bodyPr>
              <a:lstStyle/>
              <a:p>
                <a:pPr algn="ctr">
                  <a:lnSpc>
                    <a:spcPct val="100000"/>
                  </a:lnSpc>
                  <a:spcBef>
                    <a:spcPts val="700"/>
                  </a:spcBef>
                  <a:buNone/>
                </a:pPr>
                <a:r>
                  <a:rPr lang="fr-FR" sz="1400" b="0" strike="noStrike" spc="-1" dirty="0" smtClean="0">
                    <a:solidFill>
                      <a:srgbClr val="000000"/>
                    </a:solidFill>
                    <a:latin typeface="Tahoma"/>
                    <a:ea typeface="DejaVu Sans"/>
                  </a:rPr>
                  <a:t>Spectres</a:t>
                </a:r>
                <a:endParaRPr lang="fr-FR" sz="1400" b="0" strike="noStrike" spc="-1" dirty="0">
                  <a:latin typeface="Arial"/>
                </a:endParaRPr>
              </a:p>
            </p:txBody>
          </p:sp>
          <p:grpSp>
            <p:nvGrpSpPr>
              <p:cNvPr id="32" name="Group 63"/>
              <p:cNvGrpSpPr/>
              <p:nvPr/>
            </p:nvGrpSpPr>
            <p:grpSpPr>
              <a:xfrm>
                <a:off x="3660296" y="1823040"/>
                <a:ext cx="363064" cy="1714680"/>
                <a:chOff x="3660296" y="1823040"/>
                <a:chExt cx="363064" cy="1714680"/>
              </a:xfrm>
            </p:grpSpPr>
            <p:sp>
              <p:nvSpPr>
                <p:cNvPr id="33" name="Line 64"/>
                <p:cNvSpPr/>
                <p:nvPr/>
              </p:nvSpPr>
              <p:spPr>
                <a:xfrm>
                  <a:off x="3660296" y="1823040"/>
                  <a:ext cx="360" cy="1714680"/>
                </a:xfrm>
                <a:prstGeom prst="line">
                  <a:avLst/>
                </a:prstGeom>
                <a:ln w="9360">
                  <a:solidFill>
                    <a:srgbClr val="1F497D"/>
                  </a:solidFill>
                  <a:miter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</p:sp>
            <p:sp>
              <p:nvSpPr>
                <p:cNvPr id="34" name="CustomShape 65"/>
                <p:cNvSpPr/>
                <p:nvPr/>
              </p:nvSpPr>
              <p:spPr>
                <a:xfrm rot="5400000">
                  <a:off x="3222000" y="2516100"/>
                  <a:ext cx="1298880" cy="303840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90000" tIns="45000" rIns="90000" bIns="45000" anchor="t">
                  <a:noAutofit/>
                </a:bodyPr>
                <a:lstStyle/>
                <a:p>
                  <a:pPr>
                    <a:lnSpc>
                      <a:spcPct val="100000"/>
                    </a:lnSpc>
                    <a:spcBef>
                      <a:spcPts val="700"/>
                    </a:spcBef>
                    <a:buNone/>
                  </a:pPr>
                  <a:r>
                    <a:rPr lang="fr-FR" sz="1400" b="1" strike="noStrike" spc="-1" dirty="0" smtClean="0">
                      <a:solidFill>
                        <a:srgbClr val="800080"/>
                      </a:solidFill>
                      <a:latin typeface="바탕"/>
                      <a:ea typeface="DejaVu Sans"/>
                    </a:rPr>
                    <a:t>Echantillons</a:t>
                  </a:r>
                  <a:endParaRPr lang="fr-FR" sz="1400" b="0" strike="noStrike" spc="-1" dirty="0">
                    <a:latin typeface="Arial"/>
                  </a:endParaRPr>
                </a:p>
              </p:txBody>
            </p:sp>
          </p:grpSp>
        </p:grpSp>
      </p:grpSp>
      <p:sp>
        <p:nvSpPr>
          <p:cNvPr id="2" name="ZoneTexte 1"/>
          <p:cNvSpPr txBox="1"/>
          <p:nvPr/>
        </p:nvSpPr>
        <p:spPr>
          <a:xfrm>
            <a:off x="5034455" y="1737900"/>
            <a:ext cx="37521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Dans la Matrice des spectres:</a:t>
            </a:r>
          </a:p>
          <a:p>
            <a:endParaRPr lang="fr-FR" dirty="0" smtClean="0"/>
          </a:p>
          <a:p>
            <a:r>
              <a:rPr lang="fr-FR" dirty="0" smtClean="0"/>
              <a:t>Lignes = Individus</a:t>
            </a:r>
          </a:p>
          <a:p>
            <a:r>
              <a:rPr lang="fr-FR" dirty="0" smtClean="0"/>
              <a:t>Colonnes = Variables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Exactement comme :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54" y="3986546"/>
            <a:ext cx="3319194" cy="1032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9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9"/>
            <a:ext cx="372152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600" dirty="0" smtClean="0"/>
              <a:t>Entrez dans la matrice…</a:t>
            </a:r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Comment traiter les données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AutoShape 2" descr="http://127.0.0.1:28017/graphics/plot.png?width=745&amp;height=407&amp;randomizer=19502250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6" descr="http://127.0.0.1:28017/graphics/plot.png?width=745&amp;height=407&amp;randomizer=-24765344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3"/>
          <a:srcRect b="8475"/>
          <a:stretch/>
        </p:blipFill>
        <p:spPr>
          <a:xfrm>
            <a:off x="5301343" y="1471261"/>
            <a:ext cx="3614056" cy="185971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88" y="1471261"/>
            <a:ext cx="3544097" cy="1804267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4504245" y="2019451"/>
            <a:ext cx="576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/>
              <a:t>=</a:t>
            </a:r>
            <a:endParaRPr lang="fr-FR" dirty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52" y="3574076"/>
            <a:ext cx="2913407" cy="149510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6"/>
          <a:srcRect l="4840" r="23273"/>
          <a:stretch/>
        </p:blipFill>
        <p:spPr>
          <a:xfrm>
            <a:off x="5301343" y="3647884"/>
            <a:ext cx="3026230" cy="1648016"/>
          </a:xfrm>
          <a:prstGeom prst="rect">
            <a:avLst/>
          </a:prstGeom>
        </p:spPr>
      </p:pic>
      <p:sp>
        <p:nvSpPr>
          <p:cNvPr id="29" name="Ellipse 28"/>
          <p:cNvSpPr/>
          <p:nvPr/>
        </p:nvSpPr>
        <p:spPr>
          <a:xfrm>
            <a:off x="1676400" y="1643743"/>
            <a:ext cx="206829" cy="6204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6281057" y="1600235"/>
            <a:ext cx="783772" cy="1730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Connecteur droit avec flèche 61"/>
          <p:cNvCxnSpPr/>
          <p:nvPr/>
        </p:nvCxnSpPr>
        <p:spPr>
          <a:xfrm>
            <a:off x="1883229" y="2264229"/>
            <a:ext cx="1001485" cy="13836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6564086" y="3248779"/>
            <a:ext cx="108857" cy="10728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648481" y="3819977"/>
            <a:ext cx="576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/>
              <a:t>=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662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9"/>
            <a:ext cx="4817975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600" dirty="0" smtClean="0"/>
              <a:t>Les prétraitements pour corriger les perturbations</a:t>
            </a:r>
          </a:p>
          <a:p>
            <a:endParaRPr lang="fr-FR" altLang="fr-FR" sz="1600" dirty="0"/>
          </a:p>
          <a:p>
            <a:endParaRPr lang="fr-FR" altLang="fr-FR" sz="1600" dirty="0"/>
          </a:p>
          <a:p>
            <a:pPr marL="285750" indent="-285750">
              <a:buFontTx/>
              <a:buChar char="-"/>
            </a:pPr>
            <a:r>
              <a:rPr lang="fr-FR" altLang="fr-FR" sz="1600" dirty="0" smtClean="0"/>
              <a:t>Réduire le bruit « blanc »</a:t>
            </a:r>
          </a:p>
          <a:p>
            <a:pPr marL="285750" indent="-285750">
              <a:buFontTx/>
              <a:buChar char="-"/>
            </a:pPr>
            <a:endParaRPr lang="fr-FR" altLang="fr-FR" sz="1600" dirty="0"/>
          </a:p>
          <a:p>
            <a:pPr marL="742950" lvl="1" indent="-285750">
              <a:buFontTx/>
              <a:buChar char="-"/>
            </a:pPr>
            <a:r>
              <a:rPr lang="fr-FR" altLang="fr-FR" sz="1400" dirty="0" smtClean="0"/>
              <a:t>Lissage. Par ex. moyenne glissante</a:t>
            </a:r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Comment traiter les données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AutoShape 2" descr="http://127.0.0.1:28017/graphics/plot.png?width=745&amp;height=407&amp;randomizer=19502250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6" descr="http://127.0.0.1:28017/graphics/plot.png?width=745&amp;height=407&amp;randomizer=-24765344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560" y="2776297"/>
            <a:ext cx="3539270" cy="1633072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516" y="2776297"/>
            <a:ext cx="3838983" cy="1875725"/>
          </a:xfrm>
          <a:prstGeom prst="rect">
            <a:avLst/>
          </a:prstGeom>
        </p:spPr>
      </p:pic>
      <p:sp>
        <p:nvSpPr>
          <p:cNvPr id="5" name="Flèche droite 4"/>
          <p:cNvSpPr/>
          <p:nvPr/>
        </p:nvSpPr>
        <p:spPr>
          <a:xfrm>
            <a:off x="4120055" y="3592833"/>
            <a:ext cx="935421" cy="285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2270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9"/>
            <a:ext cx="4817975" cy="670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600" dirty="0" smtClean="0"/>
              <a:t>Les prétraitements pour corriger les perturbations</a:t>
            </a:r>
          </a:p>
          <a:p>
            <a:endParaRPr lang="fr-FR" altLang="fr-FR" sz="1600" dirty="0"/>
          </a:p>
          <a:p>
            <a:endParaRPr lang="fr-FR" altLang="fr-FR" sz="1600" dirty="0"/>
          </a:p>
          <a:p>
            <a:pPr marL="285750" indent="-285750">
              <a:buFontTx/>
              <a:buChar char="-"/>
            </a:pPr>
            <a:r>
              <a:rPr lang="fr-FR" altLang="fr-FR" sz="1600" dirty="0" smtClean="0"/>
              <a:t>Réduire un effet multiplicatif</a:t>
            </a:r>
          </a:p>
          <a:p>
            <a:pPr marL="285750" indent="-285750">
              <a:buFontTx/>
              <a:buChar char="-"/>
            </a:pPr>
            <a:endParaRPr lang="fr-FR" altLang="fr-FR" sz="1600" dirty="0"/>
          </a:p>
          <a:p>
            <a:pPr marL="742950" lvl="1" indent="-285750">
              <a:buFontTx/>
              <a:buChar char="-"/>
            </a:pPr>
            <a:r>
              <a:rPr lang="fr-FR" altLang="fr-FR" sz="1400" dirty="0" smtClean="0"/>
              <a:t>Normalisation SNV</a:t>
            </a:r>
          </a:p>
          <a:p>
            <a:pPr lvl="1"/>
            <a:r>
              <a:rPr lang="fr-FR" altLang="fr-FR" sz="1400" dirty="0" smtClean="0"/>
              <a:t>Pour chaque spectre, on soustrait la moyenne, et on divise par l’écart-type</a:t>
            </a:r>
          </a:p>
          <a:p>
            <a:pPr lvl="1"/>
            <a:endParaRPr lang="fr-FR" altLang="fr-FR" sz="1400" dirty="0" smtClean="0"/>
          </a:p>
          <a:p>
            <a:pPr lvl="1"/>
            <a:endParaRPr lang="fr-FR" altLang="fr-FR" sz="1400" dirty="0"/>
          </a:p>
          <a:p>
            <a:pPr lvl="1"/>
            <a:endParaRPr lang="fr-FR" altLang="fr-FR" sz="1400" dirty="0" smtClean="0"/>
          </a:p>
          <a:p>
            <a:pPr lvl="1"/>
            <a:endParaRPr lang="fr-FR" altLang="fr-FR" sz="1400" dirty="0"/>
          </a:p>
          <a:p>
            <a:pPr lvl="1"/>
            <a:endParaRPr lang="fr-FR" altLang="fr-FR" sz="1400" dirty="0" smtClean="0"/>
          </a:p>
          <a:p>
            <a:pPr lvl="1"/>
            <a:endParaRPr lang="fr-FR" altLang="fr-FR" sz="1400" dirty="0"/>
          </a:p>
          <a:p>
            <a:pPr lvl="1"/>
            <a:endParaRPr lang="fr-FR" altLang="fr-FR" sz="1400" dirty="0" smtClean="0"/>
          </a:p>
          <a:p>
            <a:pPr lvl="1"/>
            <a:endParaRPr lang="fr-FR" altLang="fr-FR" sz="1400" dirty="0"/>
          </a:p>
          <a:p>
            <a:pPr marL="742950" lvl="1" indent="-285750">
              <a:buFontTx/>
              <a:buChar char="-"/>
            </a:pPr>
            <a:r>
              <a:rPr lang="fr-FR" altLang="fr-FR" sz="1400" dirty="0" smtClean="0"/>
              <a:t>Multi-</a:t>
            </a:r>
            <a:r>
              <a:rPr lang="fr-FR" altLang="fr-FR" sz="1400" dirty="0" err="1" smtClean="0"/>
              <a:t>scatter</a:t>
            </a:r>
            <a:r>
              <a:rPr lang="fr-FR" altLang="fr-FR" sz="1400" dirty="0" smtClean="0"/>
              <a:t> correction (MSC)</a:t>
            </a:r>
          </a:p>
          <a:p>
            <a:pPr marL="742950" lvl="1" indent="-285750">
              <a:buFontTx/>
              <a:buChar char="-"/>
            </a:pPr>
            <a:r>
              <a:rPr lang="fr-FR" altLang="fr-FR" sz="1400" dirty="0" smtClean="0"/>
              <a:t>Logarithme</a:t>
            </a:r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Comment traiter les données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AutoShape 2" descr="http://127.0.0.1:28017/graphics/plot.png?width=745&amp;height=407&amp;randomizer=19502250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6" descr="http://127.0.0.1:28017/graphics/plot.png?width=745&amp;height=407&amp;randomizer=-24765344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lèche droite 4"/>
          <p:cNvSpPr/>
          <p:nvPr/>
        </p:nvSpPr>
        <p:spPr>
          <a:xfrm>
            <a:off x="4339261" y="3728940"/>
            <a:ext cx="935421" cy="285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619" y="2981287"/>
            <a:ext cx="3176005" cy="151713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9320" y="2981287"/>
            <a:ext cx="3416826" cy="164030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6279" y="1536844"/>
            <a:ext cx="2753109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660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9"/>
            <a:ext cx="481797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600" dirty="0" smtClean="0"/>
              <a:t>Les prétraitements pour corriger les perturbations</a:t>
            </a:r>
          </a:p>
          <a:p>
            <a:endParaRPr lang="fr-FR" altLang="fr-FR" sz="1600" dirty="0"/>
          </a:p>
          <a:p>
            <a:endParaRPr lang="fr-FR" altLang="fr-FR" sz="1600" dirty="0"/>
          </a:p>
          <a:p>
            <a:pPr marL="285750" indent="-285750">
              <a:buFontTx/>
              <a:buChar char="-"/>
            </a:pPr>
            <a:r>
              <a:rPr lang="fr-FR" altLang="fr-FR" sz="1600" dirty="0" smtClean="0"/>
              <a:t>Réduire une dérive de ligne de base</a:t>
            </a:r>
          </a:p>
          <a:p>
            <a:pPr marL="742950" lvl="1" indent="-285750">
              <a:buFontTx/>
              <a:buChar char="-"/>
            </a:pPr>
            <a:r>
              <a:rPr lang="fr-FR" altLang="fr-FR" sz="1400" dirty="0" smtClean="0"/>
              <a:t>Algorithme « </a:t>
            </a:r>
            <a:r>
              <a:rPr lang="fr-FR" altLang="fr-FR" sz="1400" dirty="0" err="1" smtClean="0"/>
              <a:t>Detrend</a:t>
            </a:r>
            <a:r>
              <a:rPr lang="fr-FR" altLang="fr-FR" sz="1400" dirty="0" smtClean="0"/>
              <a:t> »: On soustrait un polynôme ajusté d’ordre (1, 2, …)</a:t>
            </a:r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Comment traiter les données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AutoShape 2" descr="http://127.0.0.1:28017/graphics/plot.png?width=745&amp;height=407&amp;randomizer=19502250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6" descr="http://127.0.0.1:28017/graphics/plot.png?width=745&amp;height=407&amp;randomizer=-24765344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lèche droite 4"/>
          <p:cNvSpPr/>
          <p:nvPr/>
        </p:nvSpPr>
        <p:spPr>
          <a:xfrm>
            <a:off x="4123626" y="3597110"/>
            <a:ext cx="935421" cy="285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844" y="2838545"/>
            <a:ext cx="3176005" cy="1517133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825" y="2763795"/>
            <a:ext cx="3371765" cy="166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1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9"/>
            <a:ext cx="4817975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600" dirty="0" smtClean="0"/>
              <a:t>Les prétraitements pour corriger les perturbations</a:t>
            </a:r>
          </a:p>
          <a:p>
            <a:endParaRPr lang="fr-FR" altLang="fr-FR" sz="1600" dirty="0"/>
          </a:p>
          <a:p>
            <a:endParaRPr lang="fr-FR" altLang="fr-FR" sz="1600" dirty="0"/>
          </a:p>
          <a:p>
            <a:pPr marL="285750" indent="-285750">
              <a:buFontTx/>
              <a:buChar char="-"/>
            </a:pPr>
            <a:r>
              <a:rPr lang="fr-FR" altLang="fr-FR" sz="1600" dirty="0" smtClean="0"/>
              <a:t>Réduire une dérive de ligne de base</a:t>
            </a:r>
          </a:p>
          <a:p>
            <a:pPr marL="742950" lvl="1" indent="-285750">
              <a:buFontTx/>
              <a:buChar char="-"/>
            </a:pPr>
            <a:r>
              <a:rPr lang="fr-FR" altLang="fr-FR" sz="1400" dirty="0" smtClean="0"/>
              <a:t>Dérivée (1ere, 2</a:t>
            </a:r>
            <a:r>
              <a:rPr lang="fr-FR" altLang="fr-FR" sz="1400" baseline="30000" dirty="0" smtClean="0"/>
              <a:t>nde</a:t>
            </a:r>
            <a:r>
              <a:rPr lang="fr-FR" altLang="fr-FR" sz="1400" dirty="0" smtClean="0"/>
              <a:t>)</a:t>
            </a:r>
          </a:p>
          <a:p>
            <a:pPr lvl="1"/>
            <a:r>
              <a:rPr lang="fr-FR" altLang="fr-FR" sz="1400" dirty="0" smtClean="0"/>
              <a:t>Algorithme de </a:t>
            </a:r>
            <a:r>
              <a:rPr lang="fr-FR" altLang="fr-FR" sz="1400" dirty="0" err="1" smtClean="0"/>
              <a:t>Savitzky-Golay</a:t>
            </a:r>
            <a:endParaRPr lang="fr-FR" altLang="fr-FR" sz="1400" dirty="0" smtClean="0"/>
          </a:p>
          <a:p>
            <a:pPr lvl="1"/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Comment traiter les données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AutoShape 2" descr="http://127.0.0.1:28017/graphics/plot.png?width=745&amp;height=407&amp;randomizer=19502250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6" descr="http://127.0.0.1:28017/graphics/plot.png?width=745&amp;height=407&amp;randomizer=-24765344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" name="Flèche droite 4"/>
          <p:cNvSpPr/>
          <p:nvPr/>
        </p:nvSpPr>
        <p:spPr>
          <a:xfrm>
            <a:off x="4123626" y="3597110"/>
            <a:ext cx="935421" cy="285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81" y="2981285"/>
            <a:ext cx="3176005" cy="1517133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776" y="2664598"/>
            <a:ext cx="3343553" cy="2122004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732300" y="4540544"/>
            <a:ext cx="234651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fr-FR" altLang="fr-FR" sz="1400" dirty="0"/>
              <a:t>Change aussi la résolution des pics!!</a:t>
            </a:r>
          </a:p>
          <a:p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965" y="1527285"/>
            <a:ext cx="2679174" cy="113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4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9"/>
            <a:ext cx="372152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600" dirty="0" smtClean="0"/>
              <a:t>Entrez dans la matrice…</a:t>
            </a:r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Comment traiter les données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10" name="AutoShape 2" descr="http://127.0.0.1:28017/graphics/plot.png?width=745&amp;height=407&amp;randomizer=19502250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6" descr="http://127.0.0.1:28017/graphics/plot.png?width=745&amp;height=407&amp;randomizer=-24765344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3"/>
          <a:srcRect b="8475"/>
          <a:stretch/>
        </p:blipFill>
        <p:spPr>
          <a:xfrm>
            <a:off x="5301343" y="1471261"/>
            <a:ext cx="3614056" cy="1859718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88" y="1471261"/>
            <a:ext cx="3544097" cy="1804267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4504245" y="2019451"/>
            <a:ext cx="576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/>
              <a:t>=</a:t>
            </a:r>
            <a:endParaRPr lang="fr-FR" dirty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252" y="3574076"/>
            <a:ext cx="2913407" cy="1495105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 rotWithShape="1">
          <a:blip r:embed="rId6"/>
          <a:srcRect l="4840" r="23273"/>
          <a:stretch/>
        </p:blipFill>
        <p:spPr>
          <a:xfrm>
            <a:off x="5301343" y="3647884"/>
            <a:ext cx="3026230" cy="1648016"/>
          </a:xfrm>
          <a:prstGeom prst="rect">
            <a:avLst/>
          </a:prstGeom>
        </p:spPr>
      </p:pic>
      <p:sp>
        <p:nvSpPr>
          <p:cNvPr id="29" name="Ellipse 28"/>
          <p:cNvSpPr/>
          <p:nvPr/>
        </p:nvSpPr>
        <p:spPr>
          <a:xfrm>
            <a:off x="1676400" y="1643743"/>
            <a:ext cx="206829" cy="6204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Ellipse 70"/>
          <p:cNvSpPr/>
          <p:nvPr/>
        </p:nvSpPr>
        <p:spPr>
          <a:xfrm>
            <a:off x="6281057" y="1600235"/>
            <a:ext cx="783772" cy="1730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2" name="Connecteur droit avec flèche 61"/>
          <p:cNvCxnSpPr/>
          <p:nvPr/>
        </p:nvCxnSpPr>
        <p:spPr>
          <a:xfrm>
            <a:off x="1883229" y="2264229"/>
            <a:ext cx="1001485" cy="138365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/>
          <p:cNvCxnSpPr/>
          <p:nvPr/>
        </p:nvCxnSpPr>
        <p:spPr>
          <a:xfrm>
            <a:off x="6564086" y="3248779"/>
            <a:ext cx="108857" cy="107285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648481" y="3819977"/>
            <a:ext cx="5769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/>
              <a:t>=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351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9"/>
            <a:ext cx="480408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600" dirty="0" smtClean="0"/>
              <a:t>Comment classer les spectres</a:t>
            </a:r>
          </a:p>
          <a:p>
            <a:endParaRPr lang="fr-FR" altLang="fr-FR" sz="1600" dirty="0"/>
          </a:p>
          <a:p>
            <a:r>
              <a:rPr lang="fr-FR" altLang="fr-FR" sz="1600" dirty="0" smtClean="0"/>
              <a:t>Si le spectromètre mesure 1 longueur d’onde</a:t>
            </a:r>
          </a:p>
          <a:p>
            <a:endParaRPr lang="fr-FR" altLang="fr-FR" sz="1600" dirty="0"/>
          </a:p>
          <a:p>
            <a:endParaRPr lang="fr-FR" altLang="fr-FR" sz="1600" dirty="0" smtClean="0"/>
          </a:p>
          <a:p>
            <a:endParaRPr lang="fr-FR" altLang="fr-FR" sz="1600" dirty="0"/>
          </a:p>
          <a:p>
            <a:endParaRPr lang="fr-FR" altLang="fr-FR" sz="1600" dirty="0" smtClean="0"/>
          </a:p>
          <a:p>
            <a:r>
              <a:rPr lang="fr-FR" altLang="fr-FR" sz="1400" dirty="0"/>
              <a:t>Si le spectromètre mesure</a:t>
            </a:r>
            <a:r>
              <a:rPr lang="fr-FR" altLang="fr-FR" sz="1400" dirty="0" smtClean="0"/>
              <a:t> 2 longueurs </a:t>
            </a:r>
            <a:r>
              <a:rPr lang="fr-FR" altLang="fr-FR" sz="1400" dirty="0"/>
              <a:t>d’onde</a:t>
            </a:r>
            <a:endParaRPr lang="fr-FR" altLang="fr-FR" sz="1200" dirty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Comment traiter les données</a:t>
            </a:r>
          </a:p>
        </p:txBody>
      </p:sp>
      <p:sp>
        <p:nvSpPr>
          <p:cNvPr id="10" name="AutoShape 2" descr="http://127.0.0.1:28017/graphics/plot.png?width=745&amp;height=407&amp;randomizer=19502250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6" descr="http://127.0.0.1:28017/graphics/plot.png?width=745&amp;height=407&amp;randomizer=-24765344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4" name="Connecteur droit avec flèche 3"/>
          <p:cNvCxnSpPr/>
          <p:nvPr/>
        </p:nvCxnSpPr>
        <p:spPr>
          <a:xfrm>
            <a:off x="1871966" y="2127220"/>
            <a:ext cx="2566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llipse 4"/>
          <p:cNvSpPr/>
          <p:nvPr/>
        </p:nvSpPr>
        <p:spPr>
          <a:xfrm>
            <a:off x="2010477" y="2083676"/>
            <a:ext cx="130628" cy="979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Ellipse 18"/>
          <p:cNvSpPr/>
          <p:nvPr/>
        </p:nvSpPr>
        <p:spPr>
          <a:xfrm>
            <a:off x="2279616" y="2078234"/>
            <a:ext cx="130628" cy="979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/>
          <p:cNvSpPr/>
          <p:nvPr/>
        </p:nvSpPr>
        <p:spPr>
          <a:xfrm>
            <a:off x="2555129" y="2078234"/>
            <a:ext cx="130628" cy="979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2837791" y="2078234"/>
            <a:ext cx="130628" cy="97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Ellipse 26"/>
          <p:cNvSpPr/>
          <p:nvPr/>
        </p:nvSpPr>
        <p:spPr>
          <a:xfrm>
            <a:off x="3457947" y="2084355"/>
            <a:ext cx="130628" cy="9797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Ellipse 27"/>
          <p:cNvSpPr/>
          <p:nvPr/>
        </p:nvSpPr>
        <p:spPr>
          <a:xfrm>
            <a:off x="3125215" y="2078234"/>
            <a:ext cx="130628" cy="9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Ellipse 29"/>
          <p:cNvSpPr/>
          <p:nvPr/>
        </p:nvSpPr>
        <p:spPr>
          <a:xfrm>
            <a:off x="3740609" y="2078234"/>
            <a:ext cx="130628" cy="979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avec flèche 30"/>
          <p:cNvCxnSpPr/>
          <p:nvPr/>
        </p:nvCxnSpPr>
        <p:spPr>
          <a:xfrm>
            <a:off x="1317545" y="4649862"/>
            <a:ext cx="25660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avec flèche 31"/>
          <p:cNvCxnSpPr/>
          <p:nvPr/>
        </p:nvCxnSpPr>
        <p:spPr>
          <a:xfrm flipV="1">
            <a:off x="1430766" y="3463321"/>
            <a:ext cx="1" cy="1238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Ellipse 33"/>
          <p:cNvSpPr/>
          <p:nvPr/>
        </p:nvSpPr>
        <p:spPr>
          <a:xfrm>
            <a:off x="1596160" y="4468702"/>
            <a:ext cx="130628" cy="9797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Ellipse 34"/>
          <p:cNvSpPr/>
          <p:nvPr/>
        </p:nvSpPr>
        <p:spPr>
          <a:xfrm>
            <a:off x="1821666" y="4305464"/>
            <a:ext cx="130628" cy="979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/>
          <p:cNvSpPr/>
          <p:nvPr/>
        </p:nvSpPr>
        <p:spPr>
          <a:xfrm>
            <a:off x="2182587" y="4207492"/>
            <a:ext cx="130628" cy="97972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Ellipse 36"/>
          <p:cNvSpPr/>
          <p:nvPr/>
        </p:nvSpPr>
        <p:spPr>
          <a:xfrm>
            <a:off x="2205038" y="3910809"/>
            <a:ext cx="130628" cy="97972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Ellipse 37"/>
          <p:cNvSpPr/>
          <p:nvPr/>
        </p:nvSpPr>
        <p:spPr>
          <a:xfrm>
            <a:off x="2591854" y="3607115"/>
            <a:ext cx="130628" cy="9797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Ellipse 38"/>
          <p:cNvSpPr/>
          <p:nvPr/>
        </p:nvSpPr>
        <p:spPr>
          <a:xfrm>
            <a:off x="2544429" y="3926272"/>
            <a:ext cx="130628" cy="97972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39"/>
          <p:cNvSpPr/>
          <p:nvPr/>
        </p:nvSpPr>
        <p:spPr>
          <a:xfrm>
            <a:off x="2820419" y="3715787"/>
            <a:ext cx="130628" cy="9797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4550979" y="2127220"/>
            <a:ext cx="44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Symbol" panose="05050102010706020507" pitchFamily="18" charset="2"/>
              </a:rPr>
              <a:t>l1</a:t>
            </a:r>
            <a:endParaRPr lang="fr-FR" dirty="0">
              <a:latin typeface="Symbol" panose="05050102010706020507" pitchFamily="18" charset="2"/>
            </a:endParaRPr>
          </a:p>
        </p:txBody>
      </p:sp>
      <p:sp>
        <p:nvSpPr>
          <p:cNvPr id="41" name="ZoneTexte 40"/>
          <p:cNvSpPr txBox="1"/>
          <p:nvPr/>
        </p:nvSpPr>
        <p:spPr>
          <a:xfrm>
            <a:off x="3871237" y="4566674"/>
            <a:ext cx="44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Symbol" panose="05050102010706020507" pitchFamily="18" charset="2"/>
              </a:rPr>
              <a:t>l1</a:t>
            </a:r>
            <a:endParaRPr lang="fr-FR" dirty="0">
              <a:latin typeface="Symbol" panose="05050102010706020507" pitchFamily="18" charset="2"/>
            </a:endParaRPr>
          </a:p>
        </p:txBody>
      </p:sp>
      <p:sp>
        <p:nvSpPr>
          <p:cNvPr id="42" name="ZoneTexte 41"/>
          <p:cNvSpPr txBox="1"/>
          <p:nvPr/>
        </p:nvSpPr>
        <p:spPr>
          <a:xfrm>
            <a:off x="964064" y="3261093"/>
            <a:ext cx="441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latin typeface="Symbol" panose="05050102010706020507" pitchFamily="18" charset="2"/>
              </a:rPr>
              <a:t>l2</a:t>
            </a:r>
            <a:endParaRPr lang="fr-FR" dirty="0">
              <a:latin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65044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9"/>
            <a:ext cx="4898680" cy="683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600" dirty="0" smtClean="0"/>
              <a:t>Comment classer les spectres</a:t>
            </a:r>
          </a:p>
          <a:p>
            <a:endParaRPr lang="fr-FR" altLang="fr-FR" sz="1600" dirty="0"/>
          </a:p>
          <a:p>
            <a:r>
              <a:rPr lang="fr-FR" altLang="fr-FR" sz="1600" dirty="0" smtClean="0"/>
              <a:t>Si le spectromètre </a:t>
            </a:r>
            <a:r>
              <a:rPr lang="fr-FR" altLang="fr-FR" sz="1600" dirty="0"/>
              <a:t>mesure</a:t>
            </a:r>
            <a:r>
              <a:rPr lang="fr-FR" altLang="fr-FR" sz="1600" dirty="0" smtClean="0"/>
              <a:t> 2000 longueurs d’onde</a:t>
            </a:r>
          </a:p>
          <a:p>
            <a:endParaRPr lang="fr-FR" altLang="fr-FR" sz="1600" dirty="0"/>
          </a:p>
          <a:p>
            <a:endParaRPr lang="fr-FR" altLang="fr-FR" sz="1600" dirty="0" smtClean="0"/>
          </a:p>
          <a:p>
            <a:r>
              <a:rPr lang="fr-FR" altLang="fr-FR" sz="1600" dirty="0" smtClean="0"/>
              <a:t>Quelles longueurs d’onde choisir?</a:t>
            </a:r>
          </a:p>
          <a:p>
            <a:endParaRPr lang="fr-FR" altLang="fr-FR" sz="1600" dirty="0"/>
          </a:p>
          <a:p>
            <a:pPr marL="285750" indent="-285750">
              <a:buFontTx/>
              <a:buChar char="-"/>
            </a:pPr>
            <a:r>
              <a:rPr lang="fr-FR" altLang="fr-FR" sz="1600" dirty="0" smtClean="0"/>
              <a:t>Si on choisit 1 longueur d’onde toutes les X…</a:t>
            </a:r>
          </a:p>
          <a:p>
            <a:pPr marL="742950" lvl="1" indent="-285750">
              <a:buFontTx/>
              <a:buChar char="-"/>
            </a:pPr>
            <a:r>
              <a:rPr lang="fr-FR" altLang="fr-FR" sz="1600" dirty="0" smtClean="0"/>
              <a:t>On ne voit plus les pics</a:t>
            </a:r>
          </a:p>
          <a:p>
            <a:endParaRPr lang="fr-FR" altLang="fr-FR" sz="1600" dirty="0" smtClean="0"/>
          </a:p>
          <a:p>
            <a:endParaRPr lang="fr-FR" altLang="fr-FR" sz="1600" dirty="0"/>
          </a:p>
          <a:p>
            <a:r>
              <a:rPr lang="fr-FR" altLang="fr-FR" sz="1600" dirty="0"/>
              <a:t>	</a:t>
            </a:r>
            <a:endParaRPr lang="fr-FR" altLang="fr-FR" sz="1600" dirty="0" smtClean="0"/>
          </a:p>
          <a:p>
            <a:pPr marL="285750" indent="-285750">
              <a:buFontTx/>
              <a:buChar char="-"/>
            </a:pPr>
            <a:r>
              <a:rPr lang="fr-FR" altLang="fr-FR" sz="1600" dirty="0" smtClean="0"/>
              <a:t>Si on choisit une gamme réduite</a:t>
            </a:r>
          </a:p>
          <a:p>
            <a:pPr marL="742950" lvl="1" indent="-285750">
              <a:buFontTx/>
              <a:buChar char="-"/>
            </a:pPr>
            <a:r>
              <a:rPr lang="fr-FR" altLang="fr-FR" sz="1600" dirty="0" smtClean="0"/>
              <a:t>Très forte colinéarité entre les variables</a:t>
            </a:r>
          </a:p>
          <a:p>
            <a:endParaRPr lang="fr-FR" altLang="fr-FR" sz="1600" dirty="0"/>
          </a:p>
          <a:p>
            <a:endParaRPr lang="fr-FR" altLang="fr-FR" sz="16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Comment traiter les données</a:t>
            </a:r>
          </a:p>
        </p:txBody>
      </p:sp>
      <p:sp>
        <p:nvSpPr>
          <p:cNvPr id="10" name="AutoShape 2" descr="http://127.0.0.1:28017/graphics/plot.png?width=745&amp;height=407&amp;randomizer=19502250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6" descr="http://127.0.0.1:28017/graphics/plot.png?width=745&amp;height=407&amp;randomizer=-24765344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6602" y="942642"/>
            <a:ext cx="1219209" cy="121920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854" y="2430962"/>
            <a:ext cx="2774186" cy="1459452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959" y="4159525"/>
            <a:ext cx="1593769" cy="81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75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9"/>
            <a:ext cx="489868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600" dirty="0" smtClean="0"/>
              <a:t>Comment classer les spectres</a:t>
            </a:r>
          </a:p>
          <a:p>
            <a:endParaRPr lang="fr-FR" altLang="fr-FR" sz="1600" dirty="0"/>
          </a:p>
          <a:p>
            <a:r>
              <a:rPr lang="fr-FR" altLang="fr-FR" sz="1600" dirty="0" smtClean="0"/>
              <a:t>Si le spectromètre </a:t>
            </a:r>
            <a:r>
              <a:rPr lang="fr-FR" altLang="fr-FR" sz="1600" dirty="0"/>
              <a:t>mesure </a:t>
            </a:r>
            <a:r>
              <a:rPr lang="fr-FR" altLang="fr-FR" sz="1600" dirty="0" smtClean="0"/>
              <a:t>2000 longueurs d’onde</a:t>
            </a:r>
          </a:p>
          <a:p>
            <a:endParaRPr lang="fr-FR" altLang="fr-FR" sz="1600" dirty="0"/>
          </a:p>
          <a:p>
            <a:r>
              <a:rPr lang="fr-FR" altLang="fr-FR" sz="1600" dirty="0" smtClean="0"/>
              <a:t>Solution?</a:t>
            </a:r>
          </a:p>
          <a:p>
            <a:endParaRPr lang="fr-FR" altLang="fr-FR" sz="1600" dirty="0"/>
          </a:p>
          <a:p>
            <a:endParaRPr lang="fr-FR" altLang="fr-FR" sz="1600" dirty="0" smtClean="0"/>
          </a:p>
          <a:p>
            <a:endParaRPr lang="fr-FR" altLang="fr-FR" sz="1600" dirty="0"/>
          </a:p>
          <a:p>
            <a:endParaRPr lang="fr-FR" altLang="fr-FR" sz="1600" dirty="0" smtClean="0"/>
          </a:p>
          <a:p>
            <a:r>
              <a:rPr lang="fr-FR" altLang="fr-FR" sz="1600" dirty="0" smtClean="0"/>
              <a:t>…….</a:t>
            </a:r>
          </a:p>
          <a:p>
            <a:endParaRPr lang="fr-FR" altLang="fr-FR" sz="1600" dirty="0"/>
          </a:p>
          <a:p>
            <a:endParaRPr lang="fr-FR" altLang="fr-FR" sz="16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Comment traiter les données</a:t>
            </a:r>
          </a:p>
        </p:txBody>
      </p:sp>
      <p:sp>
        <p:nvSpPr>
          <p:cNvPr id="10" name="AutoShape 2" descr="http://127.0.0.1:28017/graphics/plot.png?width=745&amp;height=407&amp;randomizer=19502250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6" descr="http://127.0.0.1:28017/graphics/plot.png?width=745&amp;height=407&amp;randomizer=-24765344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12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8"/>
            <a:ext cx="6541966" cy="3708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Le phénotypage optique ou « Haut-débit »</a:t>
            </a:r>
          </a:p>
          <a:p>
            <a:endParaRPr lang="fr-FR" sz="1200" dirty="0"/>
          </a:p>
          <a:p>
            <a:endParaRPr lang="fr-FR" sz="1200" dirty="0" smtClean="0"/>
          </a:p>
          <a:p>
            <a:r>
              <a:rPr lang="fr-FR" sz="1400" b="1" dirty="0" smtClean="0"/>
              <a:t>Avantages</a:t>
            </a:r>
          </a:p>
          <a:p>
            <a:endParaRPr lang="fr-FR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sz="1100" dirty="0" smtClean="0"/>
              <a:t>Mesures objectives et Répétables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sz="1100" dirty="0" smtClean="0"/>
              <a:t>Bon marché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sz="1100" dirty="0" smtClean="0"/>
              <a:t>Pas de produit chimique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sz="1100" dirty="0" smtClean="0"/>
              <a:t>Mesures non destructive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sz="1100" dirty="0" smtClean="0"/>
              <a:t>Rapide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fr-FR" sz="1100" dirty="0" smtClean="0"/>
              <a:t>Facilement </a:t>
            </a:r>
            <a:r>
              <a:rPr lang="fr-FR" sz="1100" dirty="0" err="1" smtClean="0"/>
              <a:t>embarquable</a:t>
            </a:r>
            <a:endParaRPr lang="fr-FR" sz="11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sz="1100" dirty="0" smtClean="0"/>
              <a:t>Voir dans l’Infra-rouge</a:t>
            </a:r>
          </a:p>
          <a:p>
            <a:pPr marL="285750" indent="-285750">
              <a:buFont typeface="Arial" pitchFamily="34" charset="0"/>
              <a:buChar char="•"/>
            </a:pPr>
            <a:endParaRPr lang="fr-FR" sz="1100" dirty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r>
              <a:rPr lang="fr-FR" sz="1400" b="1" dirty="0" smtClean="0"/>
              <a:t>Inconvénients</a:t>
            </a:r>
            <a:endParaRPr lang="fr-FR" sz="1400" b="1" dirty="0" smtClean="0"/>
          </a:p>
          <a:p>
            <a:endParaRPr lang="fr-FR" sz="14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sz="1100" dirty="0" smtClean="0"/>
              <a:t>Adapter les capteurs au produit mesuré</a:t>
            </a:r>
            <a:endParaRPr lang="fr-FR" sz="11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fr-FR" sz="1100" dirty="0" smtClean="0"/>
              <a:t>Nécessite un </a:t>
            </a:r>
            <a:r>
              <a:rPr lang="fr-FR" sz="1100" dirty="0" smtClean="0"/>
              <a:t>étalonnage/apprentissage</a:t>
            </a:r>
            <a:endParaRPr lang="fr-FR" sz="11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Le Phénotypage et la SPIR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474668" y="1499484"/>
            <a:ext cx="776384" cy="540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47991" y="1532553"/>
            <a:ext cx="769964" cy="54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ZoneTexte 15"/>
          <p:cNvSpPr txBox="1"/>
          <p:nvPr/>
        </p:nvSpPr>
        <p:spPr>
          <a:xfrm>
            <a:off x="5290760" y="1558226"/>
            <a:ext cx="13876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900" dirty="0" smtClean="0"/>
          </a:p>
          <a:p>
            <a:r>
              <a:rPr lang="fr-FR" sz="1400" dirty="0" smtClean="0"/>
              <a:t>≠</a:t>
            </a:r>
          </a:p>
          <a:p>
            <a:endParaRPr lang="fr-FR" sz="1400" dirty="0"/>
          </a:p>
          <a:p>
            <a:endParaRPr lang="fr-FR" sz="1400" dirty="0" smtClean="0"/>
          </a:p>
          <a:p>
            <a:r>
              <a:rPr lang="fr-FR" sz="1400" dirty="0" smtClean="0"/>
              <a:t>=</a:t>
            </a:r>
          </a:p>
          <a:p>
            <a:endParaRPr lang="fr-FR" sz="900" dirty="0"/>
          </a:p>
        </p:txBody>
      </p:sp>
      <p:pic>
        <p:nvPicPr>
          <p:cNvPr id="17" name="Picture 6" descr="C:\Documents and Settings\ecarnot\Local Settings\Temporary Internet Files\Content.IE5\FSSYMQHP\MC900433873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6032" y="2135732"/>
            <a:ext cx="653600" cy="6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:\Documents and Settings\ecarnot\Local Settings\Temporary Internet Files\Content.IE5\FSSYMQHP\MC900433873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6571" y="2135732"/>
            <a:ext cx="653600" cy="6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29673" y="2630565"/>
            <a:ext cx="2441064" cy="1126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9"/>
            <a:ext cx="4898680" cy="584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600" dirty="0" smtClean="0"/>
              <a:t>Comment classer les spectres</a:t>
            </a:r>
          </a:p>
          <a:p>
            <a:endParaRPr lang="fr-FR" altLang="fr-FR" sz="1600" dirty="0"/>
          </a:p>
          <a:p>
            <a:r>
              <a:rPr lang="fr-FR" altLang="fr-FR" sz="1600" dirty="0" smtClean="0"/>
              <a:t>Si le spectromètre </a:t>
            </a:r>
            <a:r>
              <a:rPr lang="fr-FR" altLang="fr-FR" sz="1600" dirty="0"/>
              <a:t>mesure </a:t>
            </a:r>
            <a:r>
              <a:rPr lang="fr-FR" altLang="fr-FR" sz="1600" dirty="0" smtClean="0"/>
              <a:t>2000 longueurs d’onde</a:t>
            </a:r>
          </a:p>
          <a:p>
            <a:endParaRPr lang="fr-FR" altLang="fr-FR" sz="1600" dirty="0"/>
          </a:p>
          <a:p>
            <a:r>
              <a:rPr lang="fr-FR" altLang="fr-FR" sz="1600" dirty="0" smtClean="0"/>
              <a:t>Quelles longueurs d’onde choisir?</a:t>
            </a:r>
          </a:p>
          <a:p>
            <a:endParaRPr lang="fr-FR" altLang="fr-FR" sz="1600" dirty="0"/>
          </a:p>
          <a:p>
            <a:endParaRPr lang="fr-FR" altLang="fr-FR" sz="1600" dirty="0" smtClean="0"/>
          </a:p>
          <a:p>
            <a:endParaRPr lang="fr-FR" altLang="fr-FR" sz="1600" dirty="0"/>
          </a:p>
          <a:p>
            <a:endParaRPr lang="fr-FR" altLang="fr-FR" sz="1600" dirty="0" smtClean="0"/>
          </a:p>
          <a:p>
            <a:r>
              <a:rPr lang="fr-FR" altLang="fr-FR" sz="1600" dirty="0" smtClean="0"/>
              <a:t>Analyse en Composante principales!</a:t>
            </a:r>
          </a:p>
          <a:p>
            <a:endParaRPr lang="fr-FR" altLang="fr-FR" sz="1600" dirty="0"/>
          </a:p>
          <a:p>
            <a:endParaRPr lang="fr-FR" altLang="fr-FR" sz="16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Comment traiter les données</a:t>
            </a:r>
          </a:p>
        </p:txBody>
      </p:sp>
      <p:sp>
        <p:nvSpPr>
          <p:cNvPr id="10" name="AutoShape 2" descr="http://127.0.0.1:28017/graphics/plot.png?width=745&amp;height=407&amp;randomizer=19502250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6" descr="http://127.0.0.1:28017/graphics/plot.png?width=745&amp;height=407&amp;randomizer=-24765344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380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9"/>
            <a:ext cx="7600364" cy="6924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600" dirty="0" smtClean="0"/>
              <a:t>Analyse en Composante principales</a:t>
            </a:r>
          </a:p>
          <a:p>
            <a:endParaRPr lang="fr-FR" altLang="fr-FR" sz="1600" dirty="0"/>
          </a:p>
          <a:p>
            <a:pPr marL="285750" indent="-285750">
              <a:buFontTx/>
              <a:buChar char="-"/>
            </a:pPr>
            <a:r>
              <a:rPr lang="fr-FR" altLang="fr-FR" sz="1600" dirty="0" smtClean="0"/>
              <a:t>Pour explorer les données (classement d’individus, </a:t>
            </a:r>
            <a:r>
              <a:rPr lang="fr-FR" altLang="fr-FR" sz="1600" dirty="0" err="1" smtClean="0"/>
              <a:t>outliers</a:t>
            </a:r>
            <a:r>
              <a:rPr lang="fr-FR" altLang="fr-FR" sz="16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fr-FR" altLang="fr-FR" sz="1600" dirty="0" smtClean="0"/>
              <a:t>Déterminer l’importance des longueurs d’onde</a:t>
            </a:r>
          </a:p>
          <a:p>
            <a:endParaRPr lang="fr-FR" altLang="fr-FR" sz="1600" dirty="0"/>
          </a:p>
          <a:p>
            <a:endParaRPr lang="fr-FR" altLang="fr-FR" sz="1600" dirty="0" smtClean="0"/>
          </a:p>
          <a:p>
            <a:endParaRPr lang="fr-FR" altLang="fr-FR" sz="1600" dirty="0"/>
          </a:p>
          <a:p>
            <a:r>
              <a:rPr lang="fr-FR" altLang="fr-FR" sz="1600" smtClean="0"/>
              <a:t>Une </a:t>
            </a:r>
            <a:r>
              <a:rPr lang="fr-FR" altLang="fr-FR" sz="1600" dirty="0" smtClean="0"/>
              <a:t>composante principale = une combinaison linéaire des longueurs d’onde</a:t>
            </a:r>
          </a:p>
          <a:p>
            <a:endParaRPr lang="fr-FR" altLang="fr-FR" sz="1600" dirty="0">
              <a:latin typeface="+mj-lt"/>
            </a:endParaRPr>
          </a:p>
          <a:p>
            <a:endParaRPr lang="fr-FR" altLang="fr-FR" sz="1600" dirty="0" smtClean="0">
              <a:latin typeface="+mj-lt"/>
            </a:endParaRPr>
          </a:p>
          <a:p>
            <a:r>
              <a:rPr lang="fr-FR" altLang="fr-FR" sz="1600" dirty="0" smtClean="0">
                <a:latin typeface="+mj-lt"/>
              </a:rPr>
              <a:t>CP1= </a:t>
            </a:r>
            <a:r>
              <a:rPr lang="fr-FR" altLang="fr-FR" sz="1600" dirty="0" smtClean="0">
                <a:latin typeface="Symbol" panose="05050102010706020507" pitchFamily="18" charset="2"/>
              </a:rPr>
              <a:t>a </a:t>
            </a:r>
            <a:r>
              <a:rPr lang="fr-FR" altLang="fr-FR" sz="1600" dirty="0" smtClean="0">
                <a:latin typeface="+mj-lt"/>
              </a:rPr>
              <a:t>x</a:t>
            </a:r>
            <a:r>
              <a:rPr lang="fr-FR" altLang="fr-FR" sz="1600" dirty="0" smtClean="0">
                <a:latin typeface="Symbol" panose="05050102010706020507" pitchFamily="18" charset="2"/>
              </a:rPr>
              <a:t> l1  +  b </a:t>
            </a:r>
            <a:r>
              <a:rPr lang="fr-FR" altLang="fr-FR" sz="1600" dirty="0"/>
              <a:t>x</a:t>
            </a:r>
            <a:r>
              <a:rPr lang="fr-FR" altLang="fr-FR" sz="1600" dirty="0" smtClean="0">
                <a:latin typeface="Symbol" panose="05050102010706020507" pitchFamily="18" charset="2"/>
              </a:rPr>
              <a:t> l2  + ... +  g </a:t>
            </a:r>
            <a:r>
              <a:rPr lang="fr-FR" altLang="fr-FR" sz="1600" dirty="0"/>
              <a:t>x</a:t>
            </a:r>
            <a:r>
              <a:rPr lang="fr-FR" altLang="fr-FR" sz="1600" dirty="0" smtClean="0">
                <a:latin typeface="Symbol" panose="05050102010706020507" pitchFamily="18" charset="2"/>
              </a:rPr>
              <a:t> </a:t>
            </a:r>
            <a:r>
              <a:rPr lang="fr-FR" altLang="fr-FR" sz="1600" dirty="0" err="1" smtClean="0">
                <a:latin typeface="Symbol" panose="05050102010706020507" pitchFamily="18" charset="2"/>
              </a:rPr>
              <a:t>l</a:t>
            </a:r>
            <a:r>
              <a:rPr lang="fr-FR" altLang="fr-FR" sz="1600" dirty="0" err="1" smtClean="0">
                <a:latin typeface="+mj-lt"/>
              </a:rPr>
              <a:t>p</a:t>
            </a:r>
            <a:endParaRPr lang="fr-FR" altLang="fr-FR" sz="1100" dirty="0">
              <a:latin typeface="+mj-lt"/>
            </a:endParaRPr>
          </a:p>
          <a:p>
            <a:endParaRPr lang="fr-FR" altLang="fr-FR" sz="1100" dirty="0" smtClean="0">
              <a:latin typeface="+mj-lt"/>
            </a:endParaRPr>
          </a:p>
          <a:p>
            <a:endParaRPr lang="fr-FR" altLang="fr-FR" sz="1100" dirty="0">
              <a:latin typeface="+mj-lt"/>
            </a:endParaRPr>
          </a:p>
          <a:p>
            <a:endParaRPr lang="fr-FR" altLang="fr-FR" sz="1600" dirty="0" smtClean="0">
              <a:latin typeface="+mj-lt"/>
            </a:endParaRPr>
          </a:p>
          <a:p>
            <a:endParaRPr lang="fr-FR" altLang="fr-FR" sz="1600" dirty="0" smtClean="0"/>
          </a:p>
          <a:p>
            <a:endParaRPr lang="fr-FR" altLang="fr-FR" sz="1600" dirty="0"/>
          </a:p>
          <a:p>
            <a:endParaRPr lang="fr-FR" altLang="fr-FR" sz="16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Comment traiter les données</a:t>
            </a:r>
          </a:p>
        </p:txBody>
      </p:sp>
      <p:sp>
        <p:nvSpPr>
          <p:cNvPr id="10" name="AutoShape 2" descr="http://127.0.0.1:28017/graphics/plot.png?width=745&amp;height=407&amp;randomizer=19502250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6" descr="http://127.0.0.1:28017/graphics/plot.png?width=745&amp;height=407&amp;randomizer=-24765344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589" y="3223260"/>
            <a:ext cx="2680965" cy="157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46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Comment traiter les données</a:t>
            </a:r>
          </a:p>
        </p:txBody>
      </p:sp>
      <p:sp>
        <p:nvSpPr>
          <p:cNvPr id="10" name="AutoShape 2" descr="http://127.0.0.1:28017/graphics/plot.png?width=745&amp;height=407&amp;randomizer=19502250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6" descr="http://127.0.0.1:28017/graphics/plot.png?width=745&amp;height=407&amp;randomizer=-24765344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850" y="2226938"/>
            <a:ext cx="2287530" cy="2459095"/>
          </a:xfrm>
          <a:prstGeom prst="rect">
            <a:avLst/>
          </a:prstGeom>
        </p:spPr>
      </p:pic>
      <p:pic>
        <p:nvPicPr>
          <p:cNvPr id="106" name="Image 1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794" y="2077156"/>
            <a:ext cx="2521165" cy="2591048"/>
          </a:xfrm>
          <a:prstGeom prst="rect">
            <a:avLst/>
          </a:prstGeom>
        </p:spPr>
      </p:pic>
      <p:sp>
        <p:nvSpPr>
          <p:cNvPr id="107" name="Flèche droite 106"/>
          <p:cNvSpPr/>
          <p:nvPr/>
        </p:nvSpPr>
        <p:spPr>
          <a:xfrm>
            <a:off x="3695700" y="3154680"/>
            <a:ext cx="1371600" cy="30180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8" name="Image 10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59" y="930823"/>
            <a:ext cx="3009900" cy="783459"/>
          </a:xfrm>
          <a:prstGeom prst="rect">
            <a:avLst/>
          </a:prstGeom>
        </p:spPr>
      </p:pic>
      <p:sp>
        <p:nvSpPr>
          <p:cNvPr id="109" name="ZoneTexte 108"/>
          <p:cNvSpPr txBox="1"/>
          <p:nvPr/>
        </p:nvSpPr>
        <p:spPr>
          <a:xfrm>
            <a:off x="2148840" y="4686033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X</a:t>
            </a:r>
            <a:endParaRPr lang="fr-FR" dirty="0"/>
          </a:p>
        </p:txBody>
      </p:sp>
      <p:sp>
        <p:nvSpPr>
          <p:cNvPr id="110" name="ZoneTexte 109"/>
          <p:cNvSpPr txBox="1"/>
          <p:nvPr/>
        </p:nvSpPr>
        <p:spPr>
          <a:xfrm>
            <a:off x="6530340" y="4686033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</a:t>
            </a:r>
            <a:endParaRPr lang="fr-FR" dirty="0"/>
          </a:p>
        </p:txBody>
      </p:sp>
      <p:sp>
        <p:nvSpPr>
          <p:cNvPr id="111" name="ZoneTexte 110"/>
          <p:cNvSpPr txBox="1"/>
          <p:nvPr/>
        </p:nvSpPr>
        <p:spPr>
          <a:xfrm>
            <a:off x="6147810" y="982972"/>
            <a:ext cx="32857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200" dirty="0"/>
              <a:t>CP1= </a:t>
            </a:r>
            <a:r>
              <a:rPr lang="fr-FR" altLang="fr-FR" sz="1200" dirty="0">
                <a:latin typeface="Symbol" panose="05050102010706020507" pitchFamily="18" charset="2"/>
              </a:rPr>
              <a:t>a </a:t>
            </a:r>
            <a:r>
              <a:rPr lang="fr-FR" altLang="fr-FR" sz="1200" dirty="0"/>
              <a:t>x</a:t>
            </a:r>
            <a:r>
              <a:rPr lang="fr-FR" altLang="fr-FR" sz="1200" dirty="0">
                <a:latin typeface="Symbol" panose="05050102010706020507" pitchFamily="18" charset="2"/>
              </a:rPr>
              <a:t> l1  +  b </a:t>
            </a:r>
            <a:r>
              <a:rPr lang="fr-FR" altLang="fr-FR" sz="1200" dirty="0"/>
              <a:t>x</a:t>
            </a:r>
            <a:r>
              <a:rPr lang="fr-FR" altLang="fr-FR" sz="1200" dirty="0">
                <a:latin typeface="Symbol" panose="05050102010706020507" pitchFamily="18" charset="2"/>
              </a:rPr>
              <a:t> l2  + ... +  g </a:t>
            </a:r>
            <a:r>
              <a:rPr lang="fr-FR" altLang="fr-FR" sz="1200" dirty="0"/>
              <a:t>x</a:t>
            </a:r>
            <a:r>
              <a:rPr lang="fr-FR" altLang="fr-FR" sz="1200" dirty="0">
                <a:latin typeface="Symbol" panose="05050102010706020507" pitchFamily="18" charset="2"/>
              </a:rPr>
              <a:t> </a:t>
            </a:r>
            <a:r>
              <a:rPr lang="fr-FR" altLang="fr-FR" sz="1200" dirty="0" err="1">
                <a:latin typeface="Symbol" panose="05050102010706020507" pitchFamily="18" charset="2"/>
              </a:rPr>
              <a:t>l</a:t>
            </a:r>
            <a:r>
              <a:rPr lang="fr-FR" altLang="fr-FR" sz="1200" dirty="0" err="1"/>
              <a:t>p</a:t>
            </a:r>
            <a:endParaRPr lang="fr-FR" altLang="fr-FR" sz="1000" dirty="0"/>
          </a:p>
          <a:p>
            <a:endParaRPr lang="fr-FR" dirty="0"/>
          </a:p>
        </p:txBody>
      </p:sp>
      <p:cxnSp>
        <p:nvCxnSpPr>
          <p:cNvPr id="113" name="Connecteur droit avec flèche 112"/>
          <p:cNvCxnSpPr/>
          <p:nvPr/>
        </p:nvCxnSpPr>
        <p:spPr>
          <a:xfrm flipH="1">
            <a:off x="5890260" y="1322552"/>
            <a:ext cx="464820" cy="1275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eur droit avec flèche 113"/>
          <p:cNvCxnSpPr/>
          <p:nvPr/>
        </p:nvCxnSpPr>
        <p:spPr>
          <a:xfrm>
            <a:off x="6701025" y="1278343"/>
            <a:ext cx="461775" cy="419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H="1">
            <a:off x="7269480" y="1300447"/>
            <a:ext cx="91440" cy="387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9" name="Connecteur droit avec flèche 118"/>
          <p:cNvCxnSpPr/>
          <p:nvPr/>
        </p:nvCxnSpPr>
        <p:spPr>
          <a:xfrm flipH="1">
            <a:off x="7467600" y="1300447"/>
            <a:ext cx="698752" cy="413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2" name="ZoneTexte 121"/>
          <p:cNvSpPr txBox="1"/>
          <p:nvPr/>
        </p:nvSpPr>
        <p:spPr>
          <a:xfrm>
            <a:off x="7124700" y="1739082"/>
            <a:ext cx="54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7353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9"/>
            <a:ext cx="760036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600" dirty="0" smtClean="0"/>
              <a:t>Analyse en Composante principales</a:t>
            </a:r>
          </a:p>
          <a:p>
            <a:endParaRPr lang="fr-FR" altLang="fr-FR" sz="1600" dirty="0"/>
          </a:p>
          <a:p>
            <a:endParaRPr lang="fr-FR" altLang="fr-FR" sz="1100" dirty="0" smtClean="0">
              <a:latin typeface="+mj-lt"/>
            </a:endParaRPr>
          </a:p>
          <a:p>
            <a:endParaRPr lang="fr-FR" altLang="fr-FR" sz="1100" dirty="0">
              <a:latin typeface="+mj-lt"/>
            </a:endParaRPr>
          </a:p>
          <a:p>
            <a:endParaRPr lang="fr-FR" altLang="fr-FR" sz="1600" dirty="0" smtClean="0">
              <a:latin typeface="+mj-lt"/>
            </a:endParaRPr>
          </a:p>
          <a:p>
            <a:endParaRPr lang="fr-FR" altLang="fr-FR" sz="1600" dirty="0" smtClean="0"/>
          </a:p>
          <a:p>
            <a:endParaRPr lang="fr-FR" altLang="fr-FR" sz="1600" dirty="0"/>
          </a:p>
          <a:p>
            <a:endParaRPr lang="fr-FR" altLang="fr-FR" sz="16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Comment traiter les données</a:t>
            </a:r>
          </a:p>
        </p:txBody>
      </p:sp>
      <p:sp>
        <p:nvSpPr>
          <p:cNvPr id="10" name="AutoShape 2" descr="http://127.0.0.1:28017/graphics/plot.png?width=745&amp;height=407&amp;randomizer=19502250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6" descr="http://127.0.0.1:28017/graphics/plot.png?width=745&amp;height=407&amp;randomizer=-24765344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140" y="2296355"/>
            <a:ext cx="4268152" cy="1222179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785805" y="3363157"/>
            <a:ext cx="8610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Spectre</a:t>
            </a:r>
            <a:endParaRPr lang="fr-FR" sz="1400" dirty="0"/>
          </a:p>
        </p:txBody>
      </p:sp>
      <p:sp>
        <p:nvSpPr>
          <p:cNvPr id="8" name="ZoneTexte 7"/>
          <p:cNvSpPr txBox="1"/>
          <p:nvPr/>
        </p:nvSpPr>
        <p:spPr>
          <a:xfrm>
            <a:off x="2745874" y="3670934"/>
            <a:ext cx="861060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Score</a:t>
            </a:r>
            <a:endParaRPr lang="fr-FR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3515494" y="1957270"/>
            <a:ext cx="1010786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Loadings</a:t>
            </a:r>
            <a:endParaRPr lang="fr-FR" sz="1400" dirty="0"/>
          </a:p>
        </p:txBody>
      </p:sp>
      <p:sp>
        <p:nvSpPr>
          <p:cNvPr id="4" name="Arc 3"/>
          <p:cNvSpPr/>
          <p:nvPr/>
        </p:nvSpPr>
        <p:spPr>
          <a:xfrm rot="16200000">
            <a:off x="1362337" y="3072228"/>
            <a:ext cx="701040" cy="581857"/>
          </a:xfrm>
          <a:prstGeom prst="arc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c 10"/>
          <p:cNvSpPr/>
          <p:nvPr/>
        </p:nvSpPr>
        <p:spPr>
          <a:xfrm rot="18763378" flipV="1">
            <a:off x="3042888" y="2008292"/>
            <a:ext cx="701040" cy="1060837"/>
          </a:xfrm>
          <a:prstGeom prst="arc">
            <a:avLst>
              <a:gd name="adj1" fmla="val 2391061"/>
              <a:gd name="adj2" fmla="val 7041014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Arc 11"/>
          <p:cNvSpPr/>
          <p:nvPr/>
        </p:nvSpPr>
        <p:spPr>
          <a:xfrm rot="16200000" flipV="1">
            <a:off x="2349642" y="3247250"/>
            <a:ext cx="701040" cy="706397"/>
          </a:xfrm>
          <a:prstGeom prst="arc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6063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9"/>
            <a:ext cx="7600364" cy="7909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fr-FR" sz="1600" dirty="0" smtClean="0"/>
              <a:t>Analyse en Composante principales</a:t>
            </a:r>
          </a:p>
          <a:p>
            <a:endParaRPr lang="fr-FR" altLang="fr-FR" sz="1600" dirty="0"/>
          </a:p>
          <a:p>
            <a:endParaRPr lang="fr-FR" altLang="fr-FR" sz="1600" dirty="0" smtClean="0"/>
          </a:p>
          <a:p>
            <a:endParaRPr lang="fr-FR" altLang="fr-FR" sz="1600" dirty="0"/>
          </a:p>
          <a:p>
            <a:endParaRPr lang="fr-FR" altLang="fr-FR" sz="1600" dirty="0" smtClean="0"/>
          </a:p>
          <a:p>
            <a:endParaRPr lang="fr-FR" altLang="fr-FR" sz="1600" dirty="0"/>
          </a:p>
          <a:p>
            <a:endParaRPr lang="fr-FR" altLang="fr-FR" sz="1600" dirty="0" smtClean="0"/>
          </a:p>
          <a:p>
            <a:endParaRPr lang="fr-FR" altLang="fr-FR" sz="1600" dirty="0"/>
          </a:p>
          <a:p>
            <a:endParaRPr lang="fr-FR" altLang="fr-FR" sz="1600" dirty="0" smtClean="0"/>
          </a:p>
          <a:p>
            <a:endParaRPr lang="fr-FR" altLang="fr-FR" sz="1600" dirty="0"/>
          </a:p>
          <a:p>
            <a:endParaRPr lang="fr-FR" altLang="fr-FR" sz="1600" dirty="0" smtClean="0"/>
          </a:p>
          <a:p>
            <a:r>
              <a:rPr lang="fr-FR" altLang="fr-FR" sz="1600" dirty="0"/>
              <a:t>CP1= </a:t>
            </a:r>
            <a:r>
              <a:rPr lang="fr-FR" altLang="fr-FR" sz="1600" dirty="0">
                <a:latin typeface="Symbol" panose="05050102010706020507" pitchFamily="18" charset="2"/>
              </a:rPr>
              <a:t>a </a:t>
            </a:r>
            <a:r>
              <a:rPr lang="fr-FR" altLang="fr-FR" sz="1600" dirty="0"/>
              <a:t>x</a:t>
            </a:r>
            <a:r>
              <a:rPr lang="fr-FR" altLang="fr-FR" sz="1600" dirty="0">
                <a:latin typeface="Symbol" panose="05050102010706020507" pitchFamily="18" charset="2"/>
              </a:rPr>
              <a:t> l1  +  b </a:t>
            </a:r>
            <a:r>
              <a:rPr lang="fr-FR" altLang="fr-FR" sz="1600" dirty="0"/>
              <a:t>x</a:t>
            </a:r>
            <a:r>
              <a:rPr lang="fr-FR" altLang="fr-FR" sz="1600" dirty="0">
                <a:latin typeface="Symbol" panose="05050102010706020507" pitchFamily="18" charset="2"/>
              </a:rPr>
              <a:t> l2  + ... +  g </a:t>
            </a:r>
            <a:r>
              <a:rPr lang="fr-FR" altLang="fr-FR" sz="1600" dirty="0"/>
              <a:t>x</a:t>
            </a:r>
            <a:r>
              <a:rPr lang="fr-FR" altLang="fr-FR" sz="1600" dirty="0">
                <a:latin typeface="Symbol" panose="05050102010706020507" pitchFamily="18" charset="2"/>
              </a:rPr>
              <a:t> </a:t>
            </a:r>
            <a:r>
              <a:rPr lang="fr-FR" altLang="fr-FR" sz="1600" dirty="0" err="1">
                <a:latin typeface="Symbol" panose="05050102010706020507" pitchFamily="18" charset="2"/>
              </a:rPr>
              <a:t>l</a:t>
            </a:r>
            <a:r>
              <a:rPr lang="fr-FR" altLang="fr-FR" sz="1600" dirty="0" err="1"/>
              <a:t>p</a:t>
            </a:r>
            <a:endParaRPr lang="fr-FR" altLang="fr-FR" sz="1100" dirty="0"/>
          </a:p>
          <a:p>
            <a:endParaRPr lang="fr-FR" altLang="fr-FR" sz="1600" dirty="0" smtClean="0"/>
          </a:p>
          <a:p>
            <a:r>
              <a:rPr lang="fr-FR" altLang="fr-FR" sz="1600" dirty="0" smtClean="0"/>
              <a:t>On peut évaluer les longueurs d’onde les plus importantes pour le modèle.</a:t>
            </a:r>
          </a:p>
          <a:p>
            <a:endParaRPr lang="fr-FR" altLang="fr-FR" sz="1600" dirty="0"/>
          </a:p>
          <a:p>
            <a:endParaRPr lang="fr-FR" altLang="fr-FR" sz="1100" dirty="0" smtClean="0">
              <a:latin typeface="+mj-lt"/>
            </a:endParaRPr>
          </a:p>
          <a:p>
            <a:endParaRPr lang="fr-FR" altLang="fr-FR" sz="1100" dirty="0">
              <a:latin typeface="+mj-lt"/>
            </a:endParaRPr>
          </a:p>
          <a:p>
            <a:endParaRPr lang="fr-FR" altLang="fr-FR" sz="1600" dirty="0" smtClean="0">
              <a:latin typeface="+mj-lt"/>
            </a:endParaRPr>
          </a:p>
          <a:p>
            <a:endParaRPr lang="fr-FR" altLang="fr-FR" sz="1600" dirty="0" smtClean="0"/>
          </a:p>
          <a:p>
            <a:endParaRPr lang="fr-FR" altLang="fr-FR" sz="1600" dirty="0"/>
          </a:p>
          <a:p>
            <a:endParaRPr lang="fr-FR" altLang="fr-FR" sz="16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altLang="fr-FR" sz="1400" dirty="0"/>
          </a:p>
          <a:p>
            <a:endParaRPr lang="fr-FR" altLang="fr-FR" sz="14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Comment traiter les données</a:t>
            </a:r>
          </a:p>
        </p:txBody>
      </p:sp>
      <p:sp>
        <p:nvSpPr>
          <p:cNvPr id="10" name="AutoShape 2" descr="http://127.0.0.1:28017/graphics/plot.png?width=745&amp;height=407&amp;randomizer=19502250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6" descr="http://127.0.0.1:28017/graphics/plot.png?width=745&amp;height=407&amp;randomizer=-24765344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945" y="1577341"/>
            <a:ext cx="5428176" cy="191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6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rgbClr val="008E40"/>
                </a:solidFill>
                <a:latin typeface="Arial Rounded MT Bold" panose="020F0704030504030204" pitchFamily="34" charset="0"/>
              </a:rPr>
              <a:t>La SPIR: Comment traiter les données</a:t>
            </a:r>
          </a:p>
        </p:txBody>
      </p:sp>
      <p:sp>
        <p:nvSpPr>
          <p:cNvPr id="10" name="AutoShape 2" descr="http://127.0.0.1:28017/graphics/plot.png?width=745&amp;height=407&amp;randomizer=195022503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8" name="AutoShape 6" descr="http://127.0.0.1:28017/graphics/plot.png?width=745&amp;height=407&amp;randomizer=-247653449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303020" y="1501140"/>
            <a:ext cx="3970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Composante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403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735916" y="1070288"/>
            <a:ext cx="654196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Pourquoi le Proche Infrarouge?</a:t>
            </a:r>
          </a:p>
          <a:p>
            <a:endParaRPr lang="fr-FR" sz="1200" dirty="0"/>
          </a:p>
          <a:p>
            <a:r>
              <a:rPr lang="fr-FR" sz="1200" dirty="0" smtClean="0"/>
              <a:t>Mesure Optique</a:t>
            </a:r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100" dirty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Le Phénotypage et la SPIR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1" name="Picture 5"/>
          <p:cNvPicPr/>
          <p:nvPr/>
        </p:nvPicPr>
        <p:blipFill>
          <a:blip r:embed="rId2"/>
          <a:stretch/>
        </p:blipFill>
        <p:spPr>
          <a:xfrm>
            <a:off x="4683418" y="2849204"/>
            <a:ext cx="394826" cy="524519"/>
          </a:xfrm>
          <a:prstGeom prst="rect">
            <a:avLst/>
          </a:prstGeom>
          <a:ln w="0">
            <a:noFill/>
          </a:ln>
        </p:spPr>
      </p:pic>
      <p:sp>
        <p:nvSpPr>
          <p:cNvPr id="34" name="CustomShape 15"/>
          <p:cNvSpPr/>
          <p:nvPr/>
        </p:nvSpPr>
        <p:spPr>
          <a:xfrm>
            <a:off x="3829774" y="1901134"/>
            <a:ext cx="439782" cy="466158"/>
          </a:xfrm>
          <a:prstGeom prst="rect">
            <a:avLst/>
          </a:prstGeom>
          <a:solidFill>
            <a:schemeClr val="bg1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Line 16"/>
          <p:cNvSpPr/>
          <p:nvPr/>
        </p:nvSpPr>
        <p:spPr>
          <a:xfrm>
            <a:off x="4477164" y="2567940"/>
            <a:ext cx="167130" cy="181706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18"/>
          <p:cNvSpPr/>
          <p:nvPr/>
        </p:nvSpPr>
        <p:spPr>
          <a:xfrm>
            <a:off x="4133541" y="3798422"/>
            <a:ext cx="1749100" cy="343794"/>
          </a:xfrm>
          <a:prstGeom prst="rect">
            <a:avLst/>
          </a:prstGeom>
          <a:noFill/>
          <a:ln w="9360">
            <a:solidFill>
              <a:srgbClr val="800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1600" b="0" strike="noStrike" spc="-1">
                <a:solidFill>
                  <a:srgbClr val="000000"/>
                </a:solidFill>
                <a:latin typeface="Tahoma"/>
                <a:ea typeface="DejaVu Sans"/>
              </a:rPr>
              <a:t>% R=(I/I</a:t>
            </a:r>
            <a:r>
              <a:rPr lang="fr-FR" sz="1600" b="0" strike="noStrike" spc="-1" baseline="-25000">
                <a:solidFill>
                  <a:srgbClr val="000000"/>
                </a:solidFill>
                <a:latin typeface="Tahoma"/>
                <a:ea typeface="DejaVu Sans"/>
              </a:rPr>
              <a:t>0)</a:t>
            </a:r>
            <a:r>
              <a:rPr lang="fr-FR" sz="1600" b="0" strike="noStrike" spc="-1">
                <a:solidFill>
                  <a:srgbClr val="000000"/>
                </a:solidFill>
                <a:latin typeface="Tahoma"/>
                <a:ea typeface="DejaVu Sans"/>
              </a:rPr>
              <a:t>*100)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38" name="CustomShape 19"/>
          <p:cNvSpPr/>
          <p:nvPr/>
        </p:nvSpPr>
        <p:spPr>
          <a:xfrm>
            <a:off x="3912297" y="1921850"/>
            <a:ext cx="221244" cy="3437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1600" b="0" strike="noStrike" spc="-1">
                <a:solidFill>
                  <a:srgbClr val="0070C0"/>
                </a:solidFill>
                <a:latin typeface="Tahoma"/>
                <a:ea typeface="DejaVu Sans"/>
              </a:rPr>
              <a:t>I</a:t>
            </a:r>
            <a:r>
              <a:rPr lang="fr-FR" sz="1600" b="0" strike="noStrike" spc="-1" baseline="-25000">
                <a:solidFill>
                  <a:srgbClr val="0070C0"/>
                </a:solidFill>
                <a:latin typeface="Tahoma"/>
                <a:ea typeface="DejaVu Sans"/>
              </a:rPr>
              <a:t>0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40" name="CustomShape 21"/>
          <p:cNvSpPr/>
          <p:nvPr/>
        </p:nvSpPr>
        <p:spPr>
          <a:xfrm>
            <a:off x="5575857" y="2024809"/>
            <a:ext cx="413141" cy="309954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fr-FR" sz="1600" b="0" strike="noStrike" spc="-1" dirty="0" smtClean="0">
                <a:solidFill>
                  <a:schemeClr val="accent1"/>
                </a:solidFill>
                <a:latin typeface="Tahoma"/>
                <a:ea typeface="DejaVu Sans"/>
              </a:rPr>
              <a:t>I</a:t>
            </a:r>
            <a:endParaRPr lang="fr-FR" sz="16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41" name="Line 22"/>
          <p:cNvSpPr/>
          <p:nvPr/>
        </p:nvSpPr>
        <p:spPr>
          <a:xfrm flipV="1">
            <a:off x="5300097" y="2491666"/>
            <a:ext cx="247053" cy="194457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48814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735916" y="1070288"/>
            <a:ext cx="654196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Pourquoi le Proche Infrarouge?</a:t>
            </a:r>
          </a:p>
          <a:p>
            <a:endParaRPr lang="fr-FR" sz="1200" dirty="0"/>
          </a:p>
          <a:p>
            <a:r>
              <a:rPr lang="fr-FR" sz="1200" dirty="0" smtClean="0"/>
              <a:t>Mesure par spectroscopie</a:t>
            </a:r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100" dirty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Le Phénotypage et la SPIR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1" name="Picture 5"/>
          <p:cNvPicPr/>
          <p:nvPr/>
        </p:nvPicPr>
        <p:blipFill>
          <a:blip r:embed="rId3"/>
          <a:stretch/>
        </p:blipFill>
        <p:spPr>
          <a:xfrm>
            <a:off x="4683418" y="2849204"/>
            <a:ext cx="394826" cy="524519"/>
          </a:xfrm>
          <a:prstGeom prst="rect">
            <a:avLst/>
          </a:prstGeom>
          <a:ln w="0">
            <a:noFill/>
          </a:ln>
        </p:spPr>
      </p:pic>
      <p:sp>
        <p:nvSpPr>
          <p:cNvPr id="34" name="CustomShape 15"/>
          <p:cNvSpPr/>
          <p:nvPr/>
        </p:nvSpPr>
        <p:spPr>
          <a:xfrm>
            <a:off x="3829774" y="1901134"/>
            <a:ext cx="439782" cy="466158"/>
          </a:xfrm>
          <a:prstGeom prst="rect">
            <a:avLst/>
          </a:prstGeom>
          <a:solidFill>
            <a:schemeClr val="bg1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Line 16"/>
          <p:cNvSpPr/>
          <p:nvPr/>
        </p:nvSpPr>
        <p:spPr>
          <a:xfrm>
            <a:off x="4477164" y="2567940"/>
            <a:ext cx="167130" cy="181706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18"/>
          <p:cNvSpPr/>
          <p:nvPr/>
        </p:nvSpPr>
        <p:spPr>
          <a:xfrm>
            <a:off x="4133541" y="3798422"/>
            <a:ext cx="1749100" cy="343794"/>
          </a:xfrm>
          <a:prstGeom prst="rect">
            <a:avLst/>
          </a:prstGeom>
          <a:noFill/>
          <a:ln w="9360">
            <a:solidFill>
              <a:srgbClr val="800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1600" b="0" strike="noStrike" spc="-1">
                <a:solidFill>
                  <a:srgbClr val="000000"/>
                </a:solidFill>
                <a:latin typeface="Tahoma"/>
                <a:ea typeface="DejaVu Sans"/>
              </a:rPr>
              <a:t>% R=(I/I</a:t>
            </a:r>
            <a:r>
              <a:rPr lang="fr-FR" sz="1600" b="0" strike="noStrike" spc="-1" baseline="-25000">
                <a:solidFill>
                  <a:srgbClr val="000000"/>
                </a:solidFill>
                <a:latin typeface="Tahoma"/>
                <a:ea typeface="DejaVu Sans"/>
              </a:rPr>
              <a:t>0)</a:t>
            </a:r>
            <a:r>
              <a:rPr lang="fr-FR" sz="1600" b="0" strike="noStrike" spc="-1">
                <a:solidFill>
                  <a:srgbClr val="000000"/>
                </a:solidFill>
                <a:latin typeface="Tahoma"/>
                <a:ea typeface="DejaVu Sans"/>
              </a:rPr>
              <a:t>*100)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38" name="CustomShape 19"/>
          <p:cNvSpPr/>
          <p:nvPr/>
        </p:nvSpPr>
        <p:spPr>
          <a:xfrm>
            <a:off x="3912297" y="1921850"/>
            <a:ext cx="221244" cy="3437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1600" b="0" strike="noStrike" spc="-1" dirty="0">
                <a:solidFill>
                  <a:srgbClr val="0070C0"/>
                </a:solidFill>
                <a:latin typeface="Tahoma"/>
                <a:ea typeface="DejaVu Sans"/>
              </a:rPr>
              <a:t>I</a:t>
            </a:r>
            <a:r>
              <a:rPr lang="fr-FR" sz="1600" b="0" strike="noStrike" spc="-1" baseline="-25000" dirty="0">
                <a:solidFill>
                  <a:srgbClr val="0070C0"/>
                </a:solidFill>
                <a:latin typeface="Tahoma"/>
                <a:ea typeface="DejaVu Sans"/>
              </a:rPr>
              <a:t>0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40" name="CustomShape 21"/>
          <p:cNvSpPr/>
          <p:nvPr/>
        </p:nvSpPr>
        <p:spPr>
          <a:xfrm>
            <a:off x="5575857" y="2024809"/>
            <a:ext cx="413141" cy="309954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fr-FR" sz="1600" spc="-1" dirty="0" smtClean="0">
                <a:solidFill>
                  <a:srgbClr val="C00000"/>
                </a:solidFill>
                <a:latin typeface="Tahoma"/>
              </a:rPr>
              <a:t>I</a:t>
            </a:r>
            <a:endParaRPr lang="fr-FR" sz="1600" spc="-1" dirty="0">
              <a:solidFill>
                <a:srgbClr val="C00000"/>
              </a:solidFill>
            </a:endParaRPr>
          </a:p>
          <a:p>
            <a:pPr algn="ctr">
              <a:lnSpc>
                <a:spcPct val="100000"/>
              </a:lnSpc>
              <a:buNone/>
            </a:pPr>
            <a:endParaRPr lang="fr-FR" sz="16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41" name="Line 22"/>
          <p:cNvSpPr/>
          <p:nvPr/>
        </p:nvSpPr>
        <p:spPr>
          <a:xfrm flipV="1">
            <a:off x="5300097" y="2491666"/>
            <a:ext cx="247053" cy="194457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1426291" y="2092437"/>
            <a:ext cx="214167" cy="30995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1600" b="0" strike="noStrike" spc="-1">
                <a:solidFill>
                  <a:srgbClr val="000000"/>
                </a:solidFill>
                <a:latin typeface="Tahoma"/>
                <a:ea typeface="DejaVu Sans"/>
              </a:rPr>
              <a:t>E</a:t>
            </a:r>
            <a:endParaRPr lang="fr-FR" sz="1600" b="0" strike="noStrike" spc="-1">
              <a:latin typeface="Arial"/>
            </a:endParaRPr>
          </a:p>
        </p:txBody>
      </p:sp>
      <p:grpSp>
        <p:nvGrpSpPr>
          <p:cNvPr id="12" name="Group 3"/>
          <p:cNvGrpSpPr/>
          <p:nvPr/>
        </p:nvGrpSpPr>
        <p:grpSpPr>
          <a:xfrm>
            <a:off x="1830931" y="2701235"/>
            <a:ext cx="1189474" cy="1399698"/>
            <a:chOff x="457200" y="2743200"/>
            <a:chExt cx="2057400" cy="2054880"/>
          </a:xfrm>
        </p:grpSpPr>
        <p:sp>
          <p:nvSpPr>
            <p:cNvPr id="13" name="Line 4"/>
            <p:cNvSpPr/>
            <p:nvPr/>
          </p:nvSpPr>
          <p:spPr>
            <a:xfrm flipV="1">
              <a:off x="457200" y="2743200"/>
              <a:ext cx="360" cy="175248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Line 5"/>
            <p:cNvSpPr/>
            <p:nvPr/>
          </p:nvSpPr>
          <p:spPr>
            <a:xfrm>
              <a:off x="457200" y="4419360"/>
              <a:ext cx="2057400" cy="36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6"/>
            <p:cNvSpPr/>
            <p:nvPr/>
          </p:nvSpPr>
          <p:spPr>
            <a:xfrm>
              <a:off x="906839" y="4495680"/>
              <a:ext cx="1225440" cy="302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1050" b="0" strike="noStrike" spc="-1" dirty="0" smtClean="0">
                  <a:solidFill>
                    <a:srgbClr val="000000"/>
                  </a:solidFill>
                  <a:latin typeface="Tahoma"/>
                  <a:ea typeface="DejaVu Sans"/>
                </a:rPr>
                <a:t>Longueur d’onde (nm)</a:t>
              </a:r>
              <a:endParaRPr lang="fr-FR" sz="1050" b="0" strike="noStrike" spc="-1" dirty="0">
                <a:latin typeface="Arial"/>
              </a:endParaRPr>
            </a:p>
          </p:txBody>
        </p:sp>
        <p:sp>
          <p:nvSpPr>
            <p:cNvPr id="16" name="CustomShape 7"/>
            <p:cNvSpPr/>
            <p:nvPr/>
          </p:nvSpPr>
          <p:spPr>
            <a:xfrm>
              <a:off x="457200" y="2895480"/>
              <a:ext cx="1675080" cy="265320"/>
            </a:xfrm>
            <a:custGeom>
              <a:avLst/>
              <a:gdLst/>
              <a:ahLst/>
              <a:cxnLst/>
              <a:rect l="l" t="t" r="r" b="b"/>
              <a:pathLst>
                <a:path w="1056" h="168">
                  <a:moveTo>
                    <a:pt x="0" y="168"/>
                  </a:moveTo>
                  <a:cubicBezTo>
                    <a:pt x="216" y="108"/>
                    <a:pt x="432" y="48"/>
                    <a:pt x="576" y="24"/>
                  </a:cubicBezTo>
                  <a:cubicBezTo>
                    <a:pt x="720" y="0"/>
                    <a:pt x="784" y="16"/>
                    <a:pt x="864" y="24"/>
                  </a:cubicBezTo>
                  <a:cubicBezTo>
                    <a:pt x="944" y="32"/>
                    <a:pt x="1024" y="64"/>
                    <a:pt x="1056" y="72"/>
                  </a:cubicBezTo>
                </a:path>
              </a:pathLst>
            </a:custGeom>
            <a:noFill/>
            <a:ln w="38160">
              <a:solidFill>
                <a:srgbClr val="0000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" name="Line 17"/>
          <p:cNvSpPr/>
          <p:nvPr/>
        </p:nvSpPr>
        <p:spPr>
          <a:xfrm flipH="1">
            <a:off x="2799368" y="2100057"/>
            <a:ext cx="1030406" cy="481632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9" name="Group 8"/>
          <p:cNvGrpSpPr/>
          <p:nvPr/>
        </p:nvGrpSpPr>
        <p:grpSpPr>
          <a:xfrm>
            <a:off x="6658501" y="2160532"/>
            <a:ext cx="1669623" cy="1465578"/>
            <a:chOff x="5406840" y="2178000"/>
            <a:chExt cx="2887901" cy="2151598"/>
          </a:xfrm>
        </p:grpSpPr>
        <p:sp>
          <p:nvSpPr>
            <p:cNvPr id="20" name="Line 9"/>
            <p:cNvSpPr/>
            <p:nvPr/>
          </p:nvSpPr>
          <p:spPr>
            <a:xfrm flipV="1">
              <a:off x="5792040" y="2317680"/>
              <a:ext cx="360" cy="175248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Line 10"/>
            <p:cNvSpPr/>
            <p:nvPr/>
          </p:nvSpPr>
          <p:spPr>
            <a:xfrm>
              <a:off x="5639400" y="3993840"/>
              <a:ext cx="2210040" cy="648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CustomShape 11"/>
            <p:cNvSpPr/>
            <p:nvPr/>
          </p:nvSpPr>
          <p:spPr>
            <a:xfrm>
              <a:off x="7069301" y="4027198"/>
              <a:ext cx="1225440" cy="302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r>
                <a:rPr lang="fr-FR" sz="1050" spc="-1" dirty="0" smtClean="0">
                  <a:solidFill>
                    <a:srgbClr val="000000"/>
                  </a:solidFill>
                  <a:latin typeface="Tahoma"/>
                </a:rPr>
                <a:t>Longueur </a:t>
              </a:r>
              <a:r>
                <a:rPr lang="fr-FR" sz="1050" spc="-1" dirty="0">
                  <a:solidFill>
                    <a:srgbClr val="000000"/>
                  </a:solidFill>
                  <a:latin typeface="Tahoma"/>
                </a:rPr>
                <a:t>d’onde (nm)</a:t>
              </a:r>
              <a:endParaRPr lang="fr-FR" sz="1050" spc="-1" dirty="0"/>
            </a:p>
            <a:p>
              <a:pPr>
                <a:lnSpc>
                  <a:spcPct val="100000"/>
                </a:lnSpc>
                <a:buNone/>
              </a:pPr>
              <a:endParaRPr lang="fr-FR" sz="1050" b="0" strike="noStrike" spc="-1" dirty="0">
                <a:latin typeface="Arial"/>
              </a:endParaRPr>
            </a:p>
          </p:txBody>
        </p:sp>
        <p:sp>
          <p:nvSpPr>
            <p:cNvPr id="24" name="CustomShape 12"/>
            <p:cNvSpPr/>
            <p:nvPr/>
          </p:nvSpPr>
          <p:spPr>
            <a:xfrm>
              <a:off x="5792040" y="2590920"/>
              <a:ext cx="1675080" cy="1116000"/>
            </a:xfrm>
            <a:custGeom>
              <a:avLst/>
              <a:gdLst/>
              <a:ahLst/>
              <a:cxnLst/>
              <a:rect l="l" t="t" r="r" b="b"/>
              <a:pathLst>
                <a:path w="1008" h="704">
                  <a:moveTo>
                    <a:pt x="0" y="168"/>
                  </a:moveTo>
                  <a:cubicBezTo>
                    <a:pt x="84" y="144"/>
                    <a:pt x="168" y="120"/>
                    <a:pt x="240" y="120"/>
                  </a:cubicBezTo>
                  <a:cubicBezTo>
                    <a:pt x="312" y="120"/>
                    <a:pt x="376" y="80"/>
                    <a:pt x="432" y="168"/>
                  </a:cubicBezTo>
                  <a:cubicBezTo>
                    <a:pt x="488" y="256"/>
                    <a:pt x="544" y="592"/>
                    <a:pt x="576" y="648"/>
                  </a:cubicBezTo>
                  <a:cubicBezTo>
                    <a:pt x="608" y="704"/>
                    <a:pt x="608" y="600"/>
                    <a:pt x="624" y="504"/>
                  </a:cubicBezTo>
                  <a:cubicBezTo>
                    <a:pt x="640" y="408"/>
                    <a:pt x="608" y="144"/>
                    <a:pt x="672" y="72"/>
                  </a:cubicBezTo>
                  <a:cubicBezTo>
                    <a:pt x="736" y="0"/>
                    <a:pt x="872" y="36"/>
                    <a:pt x="1008" y="72"/>
                  </a:cubicBezTo>
                </a:path>
              </a:pathLst>
            </a:custGeom>
            <a:noFill/>
            <a:ln w="38160">
              <a:solidFill>
                <a:srgbClr val="C0504D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13"/>
            <p:cNvSpPr/>
            <p:nvPr/>
          </p:nvSpPr>
          <p:spPr>
            <a:xfrm>
              <a:off x="5792040" y="2590920"/>
              <a:ext cx="1675080" cy="265320"/>
            </a:xfrm>
            <a:custGeom>
              <a:avLst/>
              <a:gdLst/>
              <a:ahLst/>
              <a:cxnLst/>
              <a:rect l="l" t="t" r="r" b="b"/>
              <a:pathLst>
                <a:path w="1056" h="168">
                  <a:moveTo>
                    <a:pt x="0" y="168"/>
                  </a:moveTo>
                  <a:cubicBezTo>
                    <a:pt x="216" y="108"/>
                    <a:pt x="432" y="48"/>
                    <a:pt x="576" y="24"/>
                  </a:cubicBezTo>
                  <a:cubicBezTo>
                    <a:pt x="720" y="0"/>
                    <a:pt x="784" y="16"/>
                    <a:pt x="864" y="24"/>
                  </a:cubicBezTo>
                  <a:cubicBezTo>
                    <a:pt x="944" y="32"/>
                    <a:pt x="1024" y="64"/>
                    <a:pt x="1056" y="72"/>
                  </a:cubicBezTo>
                </a:path>
              </a:pathLst>
            </a:custGeom>
            <a:noFill/>
            <a:ln w="38160" cap="rnd">
              <a:solidFill>
                <a:srgbClr val="0000FF"/>
              </a:solidFill>
              <a:prstDash val="sys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14"/>
            <p:cNvSpPr/>
            <p:nvPr/>
          </p:nvSpPr>
          <p:spPr>
            <a:xfrm>
              <a:off x="5406840" y="2178000"/>
              <a:ext cx="254520" cy="39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1400" b="0" strike="noStrike" spc="-1">
                  <a:solidFill>
                    <a:srgbClr val="000000"/>
                  </a:solidFill>
                  <a:latin typeface="Tahoma"/>
                  <a:ea typeface="DejaVu Sans"/>
                </a:rPr>
                <a:t>I</a:t>
              </a:r>
              <a:endParaRPr lang="fr-FR" sz="1400" b="0" strike="noStrike" spc="-1">
                <a:latin typeface="Arial"/>
              </a:endParaRPr>
            </a:p>
          </p:txBody>
        </p:sp>
      </p:grpSp>
      <p:sp>
        <p:nvSpPr>
          <p:cNvPr id="27" name="Line 17"/>
          <p:cNvSpPr/>
          <p:nvPr/>
        </p:nvSpPr>
        <p:spPr>
          <a:xfrm>
            <a:off x="5988998" y="2167474"/>
            <a:ext cx="1361110" cy="637487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6" name="Group 53"/>
          <p:cNvGrpSpPr>
            <a:grpSpLocks/>
          </p:cNvGrpSpPr>
          <p:nvPr/>
        </p:nvGrpSpPr>
        <p:grpSpPr bwMode="auto">
          <a:xfrm>
            <a:off x="6234561" y="3667878"/>
            <a:ext cx="1928785" cy="1748884"/>
            <a:chOff x="3667" y="938"/>
            <a:chExt cx="1676" cy="1486"/>
          </a:xfrm>
        </p:grpSpPr>
        <p:sp>
          <p:nvSpPr>
            <p:cNvPr id="39" name="Line 22"/>
            <p:cNvSpPr>
              <a:spLocks noChangeShapeType="1"/>
            </p:cNvSpPr>
            <p:nvPr/>
          </p:nvSpPr>
          <p:spPr bwMode="auto">
            <a:xfrm flipV="1">
              <a:off x="4047" y="989"/>
              <a:ext cx="0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r-FR"/>
            </a:p>
          </p:txBody>
        </p:sp>
        <p:sp>
          <p:nvSpPr>
            <p:cNvPr id="42" name="Line 23"/>
            <p:cNvSpPr>
              <a:spLocks noChangeShapeType="1"/>
            </p:cNvSpPr>
            <p:nvPr/>
          </p:nvSpPr>
          <p:spPr bwMode="auto">
            <a:xfrm>
              <a:off x="3951" y="2045"/>
              <a:ext cx="1392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r-FR"/>
            </a:p>
          </p:txBody>
        </p:sp>
        <p:sp>
          <p:nvSpPr>
            <p:cNvPr id="43" name="Text Box 24"/>
            <p:cNvSpPr txBox="1">
              <a:spLocks noChangeArrowheads="1"/>
            </p:cNvSpPr>
            <p:nvPr/>
          </p:nvSpPr>
          <p:spPr bwMode="auto">
            <a:xfrm>
              <a:off x="4800" y="2162"/>
              <a:ext cx="161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fr-FR" altLang="fr-FR" sz="1400" dirty="0"/>
            </a:p>
          </p:txBody>
        </p:sp>
        <p:sp>
          <p:nvSpPr>
            <p:cNvPr id="44" name="Freeform 25"/>
            <p:cNvSpPr>
              <a:spLocks/>
            </p:cNvSpPr>
            <p:nvPr/>
          </p:nvSpPr>
          <p:spPr bwMode="auto">
            <a:xfrm rot="290458">
              <a:off x="4044" y="938"/>
              <a:ext cx="1295" cy="1101"/>
            </a:xfrm>
            <a:custGeom>
              <a:avLst/>
              <a:gdLst>
                <a:gd name="T0" fmla="*/ 0 w 1008"/>
                <a:gd name="T1" fmla="*/ 1573 h 704"/>
                <a:gd name="T2" fmla="*/ 840 w 1008"/>
                <a:gd name="T3" fmla="*/ 1124 h 704"/>
                <a:gd name="T4" fmla="*/ 1512 w 1008"/>
                <a:gd name="T5" fmla="*/ 1573 h 704"/>
                <a:gd name="T6" fmla="*/ 2017 w 1008"/>
                <a:gd name="T7" fmla="*/ 6059 h 704"/>
                <a:gd name="T8" fmla="*/ 2184 w 1008"/>
                <a:gd name="T9" fmla="*/ 4714 h 704"/>
                <a:gd name="T10" fmla="*/ 2352 w 1008"/>
                <a:gd name="T11" fmla="*/ 677 h 704"/>
                <a:gd name="T12" fmla="*/ 3529 w 1008"/>
                <a:gd name="T13" fmla="*/ 677 h 7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8" h="704">
                  <a:moveTo>
                    <a:pt x="0" y="168"/>
                  </a:moveTo>
                  <a:cubicBezTo>
                    <a:pt x="84" y="144"/>
                    <a:pt x="168" y="120"/>
                    <a:pt x="240" y="120"/>
                  </a:cubicBezTo>
                  <a:cubicBezTo>
                    <a:pt x="312" y="120"/>
                    <a:pt x="376" y="80"/>
                    <a:pt x="432" y="168"/>
                  </a:cubicBezTo>
                  <a:cubicBezTo>
                    <a:pt x="488" y="256"/>
                    <a:pt x="544" y="592"/>
                    <a:pt x="576" y="648"/>
                  </a:cubicBezTo>
                  <a:cubicBezTo>
                    <a:pt x="608" y="704"/>
                    <a:pt x="608" y="600"/>
                    <a:pt x="624" y="504"/>
                  </a:cubicBezTo>
                  <a:cubicBezTo>
                    <a:pt x="640" y="408"/>
                    <a:pt x="608" y="144"/>
                    <a:pt x="672" y="72"/>
                  </a:cubicBezTo>
                  <a:cubicBezTo>
                    <a:pt x="736" y="0"/>
                    <a:pt x="872" y="36"/>
                    <a:pt x="1008" y="72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r-FR"/>
            </a:p>
          </p:txBody>
        </p:sp>
        <p:sp>
          <p:nvSpPr>
            <p:cNvPr id="45" name="Text Box 27"/>
            <p:cNvSpPr txBox="1">
              <a:spLocks noChangeArrowheads="1"/>
            </p:cNvSpPr>
            <p:nvPr/>
          </p:nvSpPr>
          <p:spPr bwMode="auto">
            <a:xfrm>
              <a:off x="3667" y="1075"/>
              <a:ext cx="368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fr-FR" altLang="fr-FR" sz="2000" dirty="0"/>
                <a:t>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797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735916" y="1070288"/>
            <a:ext cx="654196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Pourquoi le Proche Infrarouge?</a:t>
            </a:r>
          </a:p>
          <a:p>
            <a:endParaRPr lang="fr-FR" sz="1200" dirty="0"/>
          </a:p>
          <a:p>
            <a:r>
              <a:rPr lang="fr-FR" sz="1200" dirty="0" smtClean="0"/>
              <a:t>Mesure par spectroscopie</a:t>
            </a:r>
          </a:p>
          <a:p>
            <a:endParaRPr lang="fr-FR" sz="1200" dirty="0" smtClean="0"/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100" dirty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Le Phénotypage et la SPIR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1" name="Picture 5"/>
          <p:cNvPicPr/>
          <p:nvPr/>
        </p:nvPicPr>
        <p:blipFill>
          <a:blip r:embed="rId3"/>
          <a:stretch/>
        </p:blipFill>
        <p:spPr>
          <a:xfrm>
            <a:off x="4683418" y="2849204"/>
            <a:ext cx="394826" cy="524519"/>
          </a:xfrm>
          <a:prstGeom prst="rect">
            <a:avLst/>
          </a:prstGeom>
          <a:ln w="0">
            <a:noFill/>
          </a:ln>
        </p:spPr>
      </p:pic>
      <p:sp>
        <p:nvSpPr>
          <p:cNvPr id="34" name="CustomShape 15"/>
          <p:cNvSpPr/>
          <p:nvPr/>
        </p:nvSpPr>
        <p:spPr>
          <a:xfrm>
            <a:off x="3829774" y="1901134"/>
            <a:ext cx="439782" cy="466158"/>
          </a:xfrm>
          <a:prstGeom prst="rect">
            <a:avLst/>
          </a:prstGeom>
          <a:solidFill>
            <a:schemeClr val="bg1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Line 16"/>
          <p:cNvSpPr/>
          <p:nvPr/>
        </p:nvSpPr>
        <p:spPr>
          <a:xfrm>
            <a:off x="4477164" y="2567940"/>
            <a:ext cx="167130" cy="181706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18"/>
          <p:cNvSpPr/>
          <p:nvPr/>
        </p:nvSpPr>
        <p:spPr>
          <a:xfrm>
            <a:off x="4133541" y="3798422"/>
            <a:ext cx="1749100" cy="343794"/>
          </a:xfrm>
          <a:prstGeom prst="rect">
            <a:avLst/>
          </a:prstGeom>
          <a:noFill/>
          <a:ln w="9360">
            <a:solidFill>
              <a:srgbClr val="80008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1600" b="0" strike="noStrike" spc="-1">
                <a:solidFill>
                  <a:srgbClr val="000000"/>
                </a:solidFill>
                <a:latin typeface="Tahoma"/>
                <a:ea typeface="DejaVu Sans"/>
              </a:rPr>
              <a:t>% R=(I/I</a:t>
            </a:r>
            <a:r>
              <a:rPr lang="fr-FR" sz="1600" b="0" strike="noStrike" spc="-1" baseline="-25000">
                <a:solidFill>
                  <a:srgbClr val="000000"/>
                </a:solidFill>
                <a:latin typeface="Tahoma"/>
                <a:ea typeface="DejaVu Sans"/>
              </a:rPr>
              <a:t>0)</a:t>
            </a:r>
            <a:r>
              <a:rPr lang="fr-FR" sz="1600" b="0" strike="noStrike" spc="-1">
                <a:solidFill>
                  <a:srgbClr val="000000"/>
                </a:solidFill>
                <a:latin typeface="Tahoma"/>
                <a:ea typeface="DejaVu Sans"/>
              </a:rPr>
              <a:t>*100)</a:t>
            </a:r>
            <a:endParaRPr lang="fr-FR" sz="1600" b="0" strike="noStrike" spc="-1">
              <a:latin typeface="Arial"/>
            </a:endParaRPr>
          </a:p>
        </p:txBody>
      </p:sp>
      <p:sp>
        <p:nvSpPr>
          <p:cNvPr id="38" name="CustomShape 19"/>
          <p:cNvSpPr/>
          <p:nvPr/>
        </p:nvSpPr>
        <p:spPr>
          <a:xfrm>
            <a:off x="3912297" y="1921850"/>
            <a:ext cx="221244" cy="34379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1600" b="0" strike="noStrike" spc="-1" dirty="0">
                <a:solidFill>
                  <a:srgbClr val="0070C0"/>
                </a:solidFill>
                <a:latin typeface="Tahoma"/>
                <a:ea typeface="DejaVu Sans"/>
              </a:rPr>
              <a:t>I</a:t>
            </a:r>
            <a:r>
              <a:rPr lang="fr-FR" sz="1600" b="0" strike="noStrike" spc="-1" baseline="-25000" dirty="0">
                <a:solidFill>
                  <a:srgbClr val="0070C0"/>
                </a:solidFill>
                <a:latin typeface="Tahoma"/>
                <a:ea typeface="DejaVu Sans"/>
              </a:rPr>
              <a:t>0</a:t>
            </a:r>
            <a:endParaRPr lang="fr-FR" sz="1600" b="0" strike="noStrike" spc="-1" dirty="0">
              <a:latin typeface="Arial"/>
            </a:endParaRPr>
          </a:p>
        </p:txBody>
      </p:sp>
      <p:sp>
        <p:nvSpPr>
          <p:cNvPr id="40" name="CustomShape 21"/>
          <p:cNvSpPr/>
          <p:nvPr/>
        </p:nvSpPr>
        <p:spPr>
          <a:xfrm>
            <a:off x="5575857" y="2024809"/>
            <a:ext cx="413141" cy="309954"/>
          </a:xfrm>
          <a:prstGeom prst="rect">
            <a:avLst/>
          </a:prstGeom>
          <a:noFill/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/>
            <a:r>
              <a:rPr lang="fr-FR" sz="1600" spc="-1" dirty="0" smtClean="0">
                <a:solidFill>
                  <a:srgbClr val="C00000"/>
                </a:solidFill>
                <a:latin typeface="Tahoma"/>
              </a:rPr>
              <a:t>I</a:t>
            </a:r>
            <a:endParaRPr lang="fr-FR" sz="1600" spc="-1" dirty="0">
              <a:solidFill>
                <a:srgbClr val="C00000"/>
              </a:solidFill>
            </a:endParaRPr>
          </a:p>
          <a:p>
            <a:pPr algn="ctr">
              <a:lnSpc>
                <a:spcPct val="100000"/>
              </a:lnSpc>
              <a:buNone/>
            </a:pPr>
            <a:endParaRPr lang="fr-FR" sz="1600" b="0" strike="noStrike" spc="-1" dirty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41" name="Line 22"/>
          <p:cNvSpPr/>
          <p:nvPr/>
        </p:nvSpPr>
        <p:spPr>
          <a:xfrm flipV="1">
            <a:off x="5300097" y="2491666"/>
            <a:ext cx="247053" cy="194457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CustomShape 2"/>
          <p:cNvSpPr/>
          <p:nvPr/>
        </p:nvSpPr>
        <p:spPr>
          <a:xfrm>
            <a:off x="1426291" y="2092437"/>
            <a:ext cx="214167" cy="309954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fr-FR" sz="1600" b="0" strike="noStrike" spc="-1">
                <a:solidFill>
                  <a:srgbClr val="000000"/>
                </a:solidFill>
                <a:latin typeface="Tahoma"/>
                <a:ea typeface="DejaVu Sans"/>
              </a:rPr>
              <a:t>E</a:t>
            </a:r>
            <a:endParaRPr lang="fr-FR" sz="1600" b="0" strike="noStrike" spc="-1">
              <a:latin typeface="Arial"/>
            </a:endParaRPr>
          </a:p>
        </p:txBody>
      </p:sp>
      <p:grpSp>
        <p:nvGrpSpPr>
          <p:cNvPr id="12" name="Group 3"/>
          <p:cNvGrpSpPr/>
          <p:nvPr/>
        </p:nvGrpSpPr>
        <p:grpSpPr>
          <a:xfrm>
            <a:off x="1830931" y="2701235"/>
            <a:ext cx="1690655" cy="1193716"/>
            <a:chOff x="457200" y="2743200"/>
            <a:chExt cx="2924280" cy="1752480"/>
          </a:xfrm>
        </p:grpSpPr>
        <p:sp>
          <p:nvSpPr>
            <p:cNvPr id="13" name="Line 4"/>
            <p:cNvSpPr/>
            <p:nvPr/>
          </p:nvSpPr>
          <p:spPr>
            <a:xfrm flipV="1">
              <a:off x="457200" y="2743200"/>
              <a:ext cx="360" cy="175248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Line 5"/>
            <p:cNvSpPr/>
            <p:nvPr/>
          </p:nvSpPr>
          <p:spPr>
            <a:xfrm>
              <a:off x="457200" y="4419360"/>
              <a:ext cx="2057400" cy="36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6"/>
            <p:cNvSpPr/>
            <p:nvPr/>
          </p:nvSpPr>
          <p:spPr>
            <a:xfrm>
              <a:off x="2156040" y="3886200"/>
              <a:ext cx="1225440" cy="302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1050" b="0" strike="noStrike" spc="-1">
                  <a:solidFill>
                    <a:srgbClr val="000000"/>
                  </a:solidFill>
                  <a:latin typeface="Tahoma"/>
                  <a:ea typeface="DejaVu Sans"/>
                </a:rPr>
                <a:t>Energy (Hz)</a:t>
              </a:r>
              <a:endParaRPr lang="fr-FR" sz="1050" b="0" strike="noStrike" spc="-1">
                <a:latin typeface="Arial"/>
              </a:endParaRPr>
            </a:p>
          </p:txBody>
        </p:sp>
        <p:sp>
          <p:nvSpPr>
            <p:cNvPr id="16" name="CustomShape 7"/>
            <p:cNvSpPr/>
            <p:nvPr/>
          </p:nvSpPr>
          <p:spPr>
            <a:xfrm>
              <a:off x="457200" y="2895480"/>
              <a:ext cx="1675080" cy="265320"/>
            </a:xfrm>
            <a:custGeom>
              <a:avLst/>
              <a:gdLst/>
              <a:ahLst/>
              <a:cxnLst/>
              <a:rect l="l" t="t" r="r" b="b"/>
              <a:pathLst>
                <a:path w="1056" h="168">
                  <a:moveTo>
                    <a:pt x="0" y="168"/>
                  </a:moveTo>
                  <a:cubicBezTo>
                    <a:pt x="216" y="108"/>
                    <a:pt x="432" y="48"/>
                    <a:pt x="576" y="24"/>
                  </a:cubicBezTo>
                  <a:cubicBezTo>
                    <a:pt x="720" y="0"/>
                    <a:pt x="784" y="16"/>
                    <a:pt x="864" y="24"/>
                  </a:cubicBezTo>
                  <a:cubicBezTo>
                    <a:pt x="944" y="32"/>
                    <a:pt x="1024" y="64"/>
                    <a:pt x="1056" y="72"/>
                  </a:cubicBezTo>
                </a:path>
              </a:pathLst>
            </a:custGeom>
            <a:noFill/>
            <a:ln w="38160">
              <a:solidFill>
                <a:srgbClr val="0000FF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8" name="Line 17"/>
          <p:cNvSpPr/>
          <p:nvPr/>
        </p:nvSpPr>
        <p:spPr>
          <a:xfrm flipH="1">
            <a:off x="2799368" y="2100057"/>
            <a:ext cx="1030406" cy="481632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9" name="Group 8"/>
          <p:cNvGrpSpPr/>
          <p:nvPr/>
        </p:nvGrpSpPr>
        <p:grpSpPr>
          <a:xfrm>
            <a:off x="6658502" y="2160532"/>
            <a:ext cx="1412175" cy="1443794"/>
            <a:chOff x="5406840" y="2178000"/>
            <a:chExt cx="2442600" cy="2119617"/>
          </a:xfrm>
        </p:grpSpPr>
        <p:sp>
          <p:nvSpPr>
            <p:cNvPr id="20" name="Line 9"/>
            <p:cNvSpPr/>
            <p:nvPr/>
          </p:nvSpPr>
          <p:spPr>
            <a:xfrm flipV="1">
              <a:off x="5792040" y="2317680"/>
              <a:ext cx="360" cy="175248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Line 10"/>
            <p:cNvSpPr/>
            <p:nvPr/>
          </p:nvSpPr>
          <p:spPr>
            <a:xfrm>
              <a:off x="5639400" y="3993840"/>
              <a:ext cx="2210040" cy="6480"/>
            </a:xfrm>
            <a:prstGeom prst="line">
              <a:avLst/>
            </a:prstGeom>
            <a:ln w="9360">
              <a:solidFill>
                <a:srgbClr val="000000"/>
              </a:solidFill>
              <a:miter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" name="CustomShape 11"/>
            <p:cNvSpPr/>
            <p:nvPr/>
          </p:nvSpPr>
          <p:spPr>
            <a:xfrm>
              <a:off x="6377145" y="3995217"/>
              <a:ext cx="1225440" cy="3024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r>
                <a:rPr lang="fr-FR" sz="1050" spc="-1" dirty="0">
                  <a:solidFill>
                    <a:srgbClr val="000000"/>
                  </a:solidFill>
                  <a:latin typeface="Tahoma"/>
                </a:rPr>
                <a:t>Longueur d’onde (nm)</a:t>
              </a:r>
              <a:endParaRPr lang="fr-FR" sz="1050" spc="-1" dirty="0"/>
            </a:p>
          </p:txBody>
        </p:sp>
        <p:sp>
          <p:nvSpPr>
            <p:cNvPr id="24" name="CustomShape 12"/>
            <p:cNvSpPr/>
            <p:nvPr/>
          </p:nvSpPr>
          <p:spPr>
            <a:xfrm>
              <a:off x="5792040" y="2590920"/>
              <a:ext cx="1675080" cy="1116000"/>
            </a:xfrm>
            <a:custGeom>
              <a:avLst/>
              <a:gdLst/>
              <a:ahLst/>
              <a:cxnLst/>
              <a:rect l="l" t="t" r="r" b="b"/>
              <a:pathLst>
                <a:path w="1008" h="704">
                  <a:moveTo>
                    <a:pt x="0" y="168"/>
                  </a:moveTo>
                  <a:cubicBezTo>
                    <a:pt x="84" y="144"/>
                    <a:pt x="168" y="120"/>
                    <a:pt x="240" y="120"/>
                  </a:cubicBezTo>
                  <a:cubicBezTo>
                    <a:pt x="312" y="120"/>
                    <a:pt x="376" y="80"/>
                    <a:pt x="432" y="168"/>
                  </a:cubicBezTo>
                  <a:cubicBezTo>
                    <a:pt x="488" y="256"/>
                    <a:pt x="544" y="592"/>
                    <a:pt x="576" y="648"/>
                  </a:cubicBezTo>
                  <a:cubicBezTo>
                    <a:pt x="608" y="704"/>
                    <a:pt x="608" y="600"/>
                    <a:pt x="624" y="504"/>
                  </a:cubicBezTo>
                  <a:cubicBezTo>
                    <a:pt x="640" y="408"/>
                    <a:pt x="608" y="144"/>
                    <a:pt x="672" y="72"/>
                  </a:cubicBezTo>
                  <a:cubicBezTo>
                    <a:pt x="736" y="0"/>
                    <a:pt x="872" y="36"/>
                    <a:pt x="1008" y="72"/>
                  </a:cubicBezTo>
                </a:path>
              </a:pathLst>
            </a:custGeom>
            <a:noFill/>
            <a:ln w="38160">
              <a:solidFill>
                <a:srgbClr val="C0504D"/>
              </a:solidFill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13"/>
            <p:cNvSpPr/>
            <p:nvPr/>
          </p:nvSpPr>
          <p:spPr>
            <a:xfrm>
              <a:off x="5792040" y="2590920"/>
              <a:ext cx="1675080" cy="265320"/>
            </a:xfrm>
            <a:custGeom>
              <a:avLst/>
              <a:gdLst/>
              <a:ahLst/>
              <a:cxnLst/>
              <a:rect l="l" t="t" r="r" b="b"/>
              <a:pathLst>
                <a:path w="1056" h="168">
                  <a:moveTo>
                    <a:pt x="0" y="168"/>
                  </a:moveTo>
                  <a:cubicBezTo>
                    <a:pt x="216" y="108"/>
                    <a:pt x="432" y="48"/>
                    <a:pt x="576" y="24"/>
                  </a:cubicBezTo>
                  <a:cubicBezTo>
                    <a:pt x="720" y="0"/>
                    <a:pt x="784" y="16"/>
                    <a:pt x="864" y="24"/>
                  </a:cubicBezTo>
                  <a:cubicBezTo>
                    <a:pt x="944" y="32"/>
                    <a:pt x="1024" y="64"/>
                    <a:pt x="1056" y="72"/>
                  </a:cubicBezTo>
                </a:path>
              </a:pathLst>
            </a:custGeom>
            <a:noFill/>
            <a:ln w="38160" cap="rnd">
              <a:solidFill>
                <a:srgbClr val="0000FF"/>
              </a:solidFill>
              <a:prstDash val="sysDot"/>
              <a:miter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14"/>
            <p:cNvSpPr/>
            <p:nvPr/>
          </p:nvSpPr>
          <p:spPr>
            <a:xfrm>
              <a:off x="5406840" y="2178000"/>
              <a:ext cx="254520" cy="39420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wrap="none" lIns="90000" tIns="45000" rIns="90000" bIns="45000" anchor="t">
              <a:noAutofit/>
            </a:bodyPr>
            <a:lstStyle/>
            <a:p>
              <a:pPr>
                <a:lnSpc>
                  <a:spcPct val="100000"/>
                </a:lnSpc>
                <a:buNone/>
              </a:pPr>
              <a:r>
                <a:rPr lang="fr-FR" sz="1400" b="0" strike="noStrike" spc="-1">
                  <a:solidFill>
                    <a:srgbClr val="000000"/>
                  </a:solidFill>
                  <a:latin typeface="Tahoma"/>
                  <a:ea typeface="DejaVu Sans"/>
                </a:rPr>
                <a:t>I</a:t>
              </a:r>
              <a:endParaRPr lang="fr-FR" sz="1400" b="0" strike="noStrike" spc="-1">
                <a:latin typeface="Arial"/>
              </a:endParaRPr>
            </a:p>
          </p:txBody>
        </p:sp>
      </p:grpSp>
      <p:sp>
        <p:nvSpPr>
          <p:cNvPr id="27" name="Line 17"/>
          <p:cNvSpPr/>
          <p:nvPr/>
        </p:nvSpPr>
        <p:spPr>
          <a:xfrm>
            <a:off x="5988998" y="2167474"/>
            <a:ext cx="1361110" cy="637487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6" name="Group 53"/>
          <p:cNvGrpSpPr>
            <a:grpSpLocks/>
          </p:cNvGrpSpPr>
          <p:nvPr/>
        </p:nvGrpSpPr>
        <p:grpSpPr bwMode="auto">
          <a:xfrm>
            <a:off x="6234561" y="3667878"/>
            <a:ext cx="1928785" cy="1748884"/>
            <a:chOff x="3667" y="938"/>
            <a:chExt cx="1676" cy="1486"/>
          </a:xfrm>
        </p:grpSpPr>
        <p:sp>
          <p:nvSpPr>
            <p:cNvPr id="39" name="Line 22"/>
            <p:cNvSpPr>
              <a:spLocks noChangeShapeType="1"/>
            </p:cNvSpPr>
            <p:nvPr/>
          </p:nvSpPr>
          <p:spPr bwMode="auto">
            <a:xfrm flipV="1">
              <a:off x="4047" y="989"/>
              <a:ext cx="0" cy="11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r-FR"/>
            </a:p>
          </p:txBody>
        </p:sp>
        <p:sp>
          <p:nvSpPr>
            <p:cNvPr id="42" name="Line 23"/>
            <p:cNvSpPr>
              <a:spLocks noChangeShapeType="1"/>
            </p:cNvSpPr>
            <p:nvPr/>
          </p:nvSpPr>
          <p:spPr bwMode="auto">
            <a:xfrm>
              <a:off x="3951" y="2045"/>
              <a:ext cx="1392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r-FR"/>
            </a:p>
          </p:txBody>
        </p:sp>
        <p:sp>
          <p:nvSpPr>
            <p:cNvPr id="43" name="Text Box 24"/>
            <p:cNvSpPr txBox="1">
              <a:spLocks noChangeArrowheads="1"/>
            </p:cNvSpPr>
            <p:nvPr/>
          </p:nvSpPr>
          <p:spPr bwMode="auto">
            <a:xfrm>
              <a:off x="4800" y="2162"/>
              <a:ext cx="161" cy="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endParaRPr lang="fr-FR" altLang="fr-FR" sz="1400" dirty="0"/>
            </a:p>
          </p:txBody>
        </p:sp>
        <p:sp>
          <p:nvSpPr>
            <p:cNvPr id="44" name="Freeform 25"/>
            <p:cNvSpPr>
              <a:spLocks/>
            </p:cNvSpPr>
            <p:nvPr/>
          </p:nvSpPr>
          <p:spPr bwMode="auto">
            <a:xfrm rot="290458">
              <a:off x="4044" y="938"/>
              <a:ext cx="1295" cy="1101"/>
            </a:xfrm>
            <a:custGeom>
              <a:avLst/>
              <a:gdLst>
                <a:gd name="T0" fmla="*/ 0 w 1008"/>
                <a:gd name="T1" fmla="*/ 1573 h 704"/>
                <a:gd name="T2" fmla="*/ 840 w 1008"/>
                <a:gd name="T3" fmla="*/ 1124 h 704"/>
                <a:gd name="T4" fmla="*/ 1512 w 1008"/>
                <a:gd name="T5" fmla="*/ 1573 h 704"/>
                <a:gd name="T6" fmla="*/ 2017 w 1008"/>
                <a:gd name="T7" fmla="*/ 6059 h 704"/>
                <a:gd name="T8" fmla="*/ 2184 w 1008"/>
                <a:gd name="T9" fmla="*/ 4714 h 704"/>
                <a:gd name="T10" fmla="*/ 2352 w 1008"/>
                <a:gd name="T11" fmla="*/ 677 h 704"/>
                <a:gd name="T12" fmla="*/ 3529 w 1008"/>
                <a:gd name="T13" fmla="*/ 677 h 7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008" h="704">
                  <a:moveTo>
                    <a:pt x="0" y="168"/>
                  </a:moveTo>
                  <a:cubicBezTo>
                    <a:pt x="84" y="144"/>
                    <a:pt x="168" y="120"/>
                    <a:pt x="240" y="120"/>
                  </a:cubicBezTo>
                  <a:cubicBezTo>
                    <a:pt x="312" y="120"/>
                    <a:pt x="376" y="80"/>
                    <a:pt x="432" y="168"/>
                  </a:cubicBezTo>
                  <a:cubicBezTo>
                    <a:pt x="488" y="256"/>
                    <a:pt x="544" y="592"/>
                    <a:pt x="576" y="648"/>
                  </a:cubicBezTo>
                  <a:cubicBezTo>
                    <a:pt x="608" y="704"/>
                    <a:pt x="608" y="600"/>
                    <a:pt x="624" y="504"/>
                  </a:cubicBezTo>
                  <a:cubicBezTo>
                    <a:pt x="640" y="408"/>
                    <a:pt x="608" y="144"/>
                    <a:pt x="672" y="72"/>
                  </a:cubicBezTo>
                  <a:cubicBezTo>
                    <a:pt x="736" y="0"/>
                    <a:pt x="872" y="36"/>
                    <a:pt x="1008" y="72"/>
                  </a:cubicBezTo>
                </a:path>
              </a:pathLst>
            </a:custGeom>
            <a:noFill/>
            <a:ln w="38100" cap="flat" cmpd="sng">
              <a:solidFill>
                <a:schemeClr val="accent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fr-FR"/>
            </a:p>
          </p:txBody>
        </p:sp>
        <p:sp>
          <p:nvSpPr>
            <p:cNvPr id="45" name="Text Box 27"/>
            <p:cNvSpPr txBox="1">
              <a:spLocks noChangeArrowheads="1"/>
            </p:cNvSpPr>
            <p:nvPr/>
          </p:nvSpPr>
          <p:spPr bwMode="auto">
            <a:xfrm>
              <a:off x="3667" y="1075"/>
              <a:ext cx="368" cy="3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/>
              <a:r>
                <a:rPr lang="fr-FR" altLang="fr-FR" sz="2000" dirty="0"/>
                <a:t>R </a:t>
              </a:r>
            </a:p>
          </p:txBody>
        </p:sp>
      </p:grpSp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3603" y="2476151"/>
            <a:ext cx="4728333" cy="2503497"/>
          </a:xfrm>
          <a:prstGeom prst="rect">
            <a:avLst/>
          </a:prstGeom>
          <a:noFill/>
          <a:ln/>
        </p:spPr>
      </p:pic>
    </p:spTree>
    <p:extLst>
      <p:ext uri="{BB962C8B-B14F-4D97-AF65-F5344CB8AC3E}">
        <p14:creationId xmlns:p14="http://schemas.microsoft.com/office/powerpoint/2010/main" val="363601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735916" y="1070288"/>
            <a:ext cx="654196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Pourquoi le Proche Infrarouge?</a:t>
            </a:r>
          </a:p>
          <a:p>
            <a:endParaRPr lang="fr-FR" sz="1200" dirty="0"/>
          </a:p>
          <a:p>
            <a:endParaRPr lang="fr-FR" sz="1200" dirty="0" smtClean="0"/>
          </a:p>
          <a:p>
            <a:r>
              <a:rPr lang="fr-FR" sz="1400" b="1" dirty="0" smtClean="0"/>
              <a:t>Identifier et Quantifier un composé:</a:t>
            </a:r>
          </a:p>
          <a:p>
            <a:endParaRPr lang="fr-FR" sz="1400" b="1" dirty="0"/>
          </a:p>
          <a:p>
            <a:r>
              <a:rPr lang="fr-FR" sz="1400" b="1" dirty="0" smtClean="0"/>
              <a:t>		Loi de </a:t>
            </a:r>
            <a:r>
              <a:rPr lang="fr-FR" sz="1400" b="1" dirty="0" err="1" smtClean="0"/>
              <a:t>Beer</a:t>
            </a:r>
            <a:r>
              <a:rPr lang="fr-FR" sz="1400" b="1" dirty="0" smtClean="0"/>
              <a:t>-Lambert</a:t>
            </a:r>
            <a:endParaRPr lang="fr-FR" sz="11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r>
              <a:rPr lang="fr-FR" sz="1600" dirty="0" smtClean="0"/>
              <a:t>		A = </a:t>
            </a:r>
            <a:r>
              <a:rPr lang="el-GR" sz="1600" dirty="0" smtClean="0"/>
              <a:t>ε</a:t>
            </a:r>
            <a:r>
              <a:rPr lang="fr-FR" sz="1600" dirty="0" smtClean="0"/>
              <a:t>.</a:t>
            </a:r>
            <a:r>
              <a:rPr lang="fr-FR" sz="1600" dirty="0" err="1" smtClean="0"/>
              <a:t>l.c</a:t>
            </a:r>
            <a:r>
              <a:rPr lang="fr-FR" sz="1600" dirty="0" smtClean="0"/>
              <a:t>    = -log(R)  </a:t>
            </a:r>
          </a:p>
          <a:p>
            <a:endParaRPr lang="fr-FR" sz="1100" dirty="0"/>
          </a:p>
          <a:p>
            <a:r>
              <a:rPr lang="el-GR" sz="1100" dirty="0" smtClean="0"/>
              <a:t>ε</a:t>
            </a:r>
            <a:r>
              <a:rPr lang="fr-FR" sz="1100" dirty="0" smtClean="0"/>
              <a:t> : </a:t>
            </a:r>
            <a:r>
              <a:rPr lang="fr-FR" sz="1100" dirty="0" err="1" smtClean="0"/>
              <a:t>coef</a:t>
            </a:r>
            <a:r>
              <a:rPr lang="fr-FR" sz="1100" dirty="0" smtClean="0"/>
              <a:t>. d’absorption</a:t>
            </a:r>
          </a:p>
          <a:p>
            <a:r>
              <a:rPr lang="fr-FR" sz="1100" dirty="0" smtClean="0"/>
              <a:t>l : longueur du trajet optique</a:t>
            </a:r>
          </a:p>
          <a:p>
            <a:r>
              <a:rPr lang="fr-FR" sz="1100" dirty="0" smtClean="0"/>
              <a:t>c : concentration du composé</a:t>
            </a:r>
          </a:p>
          <a:p>
            <a:r>
              <a:rPr lang="fr-FR" sz="1100" dirty="0" smtClean="0"/>
              <a:t> </a:t>
            </a:r>
          </a:p>
          <a:p>
            <a:endParaRPr lang="fr-FR" sz="1100" dirty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Le Phénotypage et la SPIR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77" y="4294666"/>
            <a:ext cx="2819863" cy="7158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14600" y="2011680"/>
            <a:ext cx="2049780" cy="82296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79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/>
          <p:cNvSpPr txBox="1"/>
          <p:nvPr/>
        </p:nvSpPr>
        <p:spPr>
          <a:xfrm>
            <a:off x="1071196" y="1062668"/>
            <a:ext cx="654196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Pourquoi le Proche Infrarouge?</a:t>
            </a:r>
          </a:p>
          <a:p>
            <a:endParaRPr lang="fr-FR" sz="1200" dirty="0"/>
          </a:p>
          <a:p>
            <a:endParaRPr lang="fr-FR" sz="1200" dirty="0" smtClean="0"/>
          </a:p>
          <a:p>
            <a:pPr marL="285750" indent="-285750">
              <a:buFont typeface="Arial" pitchFamily="34" charset="0"/>
              <a:buChar char="•"/>
            </a:pPr>
            <a:endParaRPr lang="fr-FR" sz="1100" dirty="0" smtClean="0"/>
          </a:p>
          <a:p>
            <a:endParaRPr lang="fr-FR" sz="1100" dirty="0"/>
          </a:p>
        </p:txBody>
      </p:sp>
      <p:sp>
        <p:nvSpPr>
          <p:cNvPr id="3" name="ZoneTexte 2"/>
          <p:cNvSpPr txBox="1"/>
          <p:nvPr/>
        </p:nvSpPr>
        <p:spPr>
          <a:xfrm>
            <a:off x="889560" y="331893"/>
            <a:ext cx="7685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rgbClr val="008E40"/>
                </a:solidFill>
                <a:latin typeface="Arial Rounded MT Bold" panose="020F0704030504030204" pitchFamily="34" charset="0"/>
              </a:rPr>
              <a:t>Le Phénotypage et la SPIR</a:t>
            </a:r>
            <a:endParaRPr lang="fr-FR" sz="2400" dirty="0">
              <a:solidFill>
                <a:srgbClr val="008E40"/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0" y="1543604"/>
            <a:ext cx="4415790" cy="160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9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p15="http://schemas.microsoft.com/office/powerpoint/2012/main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10881</TotalTime>
  <Words>1503</Words>
  <Application>Microsoft Office PowerPoint</Application>
  <PresentationFormat>Affichage à l'écran (16:9)</PresentationFormat>
  <Paragraphs>935</Paragraphs>
  <Slides>45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4</vt:i4>
      </vt:variant>
      <vt:variant>
        <vt:lpstr>Titres des diapositives</vt:lpstr>
      </vt:variant>
      <vt:variant>
        <vt:i4>45</vt:i4>
      </vt:variant>
    </vt:vector>
  </HeadingPairs>
  <TitlesOfParts>
    <vt:vector size="60" baseType="lpstr">
      <vt:lpstr>Arial</vt:lpstr>
      <vt:lpstr>Arial Rounded MT Bold</vt:lpstr>
      <vt:lpstr>바탕</vt:lpstr>
      <vt:lpstr>Calibri</vt:lpstr>
      <vt:lpstr>DejaVu Sans</vt:lpstr>
      <vt:lpstr>Epilogue</vt:lpstr>
      <vt:lpstr>Symbol</vt:lpstr>
      <vt:lpstr>Tahoma</vt:lpstr>
      <vt:lpstr>Times New Roman</vt:lpstr>
      <vt:lpstr>Verdana</vt:lpstr>
      <vt:lpstr>Wingdings</vt:lpstr>
      <vt:lpstr>Office Theme</vt:lpstr>
      <vt:lpstr>Office Theme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curk</dc:creator>
  <dc:description/>
  <cp:lastModifiedBy>Martin ECARNOT</cp:lastModifiedBy>
  <cp:revision>161</cp:revision>
  <dcterms:created xsi:type="dcterms:W3CDTF">2021-05-10T12:10:50Z</dcterms:created>
  <dcterms:modified xsi:type="dcterms:W3CDTF">2025-09-04T15:04:59Z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</vt:i4>
  </property>
  <property fmtid="{D5CDD505-2E9C-101B-9397-08002B2CF9AE}" pid="3" name="PresentationFormat">
    <vt:lpwstr>Affichage à l'écran (16:9)</vt:lpwstr>
  </property>
  <property fmtid="{D5CDD505-2E9C-101B-9397-08002B2CF9AE}" pid="4" name="Slides">
    <vt:i4>5</vt:i4>
  </property>
</Properties>
</file>